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FA49FB-DD10-439C-AA78-2B8E06051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85926DA-9BE2-4D98-98CE-DF0BB497F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2427D9B-F47D-438B-99DF-85B11122A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F6224F2-BEDB-4090-8E8D-CB6D2D12C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6681D74-3CB8-46B1-BF20-E7CB3018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78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C87C5A-701A-4C05-AE3A-9EBD567F8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DEA5616-0F3F-4328-947C-D9BF34572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88A0636-0DF8-4D5D-8B89-0A8479D64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C90BE3C-5232-421A-B20F-12DC3038B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A5393BF-0694-44C0-BDC5-63D35FC27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98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B4C64DC-9997-4F21-9455-BC06FC677D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FE8A009-B8C1-48FC-A3DE-1526F0D3A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985AB16-7033-43BC-9B32-082B5F6E7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E12869F-AA1C-4EE5-A536-6F1FEECE2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2E8B9FE-1541-480A-A891-AEF44CD79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37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E0EF3A-FCA0-40B8-8CF1-7118BE27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4EC943-56F3-4A4C-8819-AE4A75FE6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4E9CCD3-749C-4AF4-B020-5D808528F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D5BA7A-4534-4787-8787-BC5E6C348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EAD881-A3B6-4773-856A-B1EFEE8E6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13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1C1E79-1240-4F6B-AD36-0EFD73969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FC62828-9D50-4236-8E26-6F9C39E8C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8668539-2B44-4C6B-A4E8-590E22236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4C784F1-5650-47DB-9575-4906B3CE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0C51622-2FF4-448F-A292-CB3DDAE70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438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FCF682-77AC-46D8-AB65-4B6FDD580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09E00E-0BFA-4116-AEE3-9F0DA4F8D0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14A2217-F78E-45D1-AA9E-0B9453EB9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2F7EF8C-27E4-413C-B32A-5BBC6388C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6D756FF-3A56-4CBB-94B7-F0ADE4AC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5E03B01-2609-4CC1-B11F-8A45B7529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14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47AD14-FB26-440E-8BC0-E4658DFFA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E3215C1-B40D-410A-AB9D-BB03968C5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CD8CE1E-2C57-4E51-9E85-92343790F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7F8FCCE-F0E5-410D-BDC8-DD45D1DFE5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BA33F47-9ECB-42C8-A0BA-3FBE670287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8A2A141-1B64-42BA-B372-A7EA95CA9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7DFC53B-0445-4F79-AC8D-DDF04BE45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F1F7971-ED64-4459-8CD5-184CEB24A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86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76BCDC-E93D-4B68-8105-D23E7E53F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368DA1A-E4D2-461D-B57B-720E9024C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993B691-8BE7-4773-B476-9D034D9B5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1C58712-D5F3-4E48-982B-66BC6CC78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0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E9FFA9D-2321-4B70-B5E9-83305E0FA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56EC2A9-76FB-40D4-B4E5-2F3905DF7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CF9CB02-5E20-4B3E-A320-3069F6B48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57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9F19AB-547E-4D18-BCA8-EC6D8A636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BE2983-64A6-4D4F-B332-CB4580B58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A1E0FA7-3AC0-4699-AB40-0A592076F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175D36A-0931-4444-96B6-689866494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88DAB26-2B3C-4099-975A-CCC8929B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59A85B2-9185-4FFC-8D41-84B81A5DE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43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A6934B-0D17-48E5-BB80-5C389B42F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A79C1DC-D784-4D13-AA4A-0C8B83856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B56DB86-119B-4176-8580-9A94CD014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2C2E94D-FA21-4FD6-980B-25973C7EC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13F1CE2-6477-421A-86DF-E44714F62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283510C-BB59-4F4D-9F49-45AFC399E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17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541D0E-A13E-47EE-BDAF-98BD2D6C8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BA45568-7FBC-49B8-A1A9-5CC76648E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B975E33-5CE9-4F4E-9DA0-464CCE731C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6491C-6F61-4BC7-ADFE-942114EA3ADB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F175453-3675-4658-B457-518BE1491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7455B29-0824-4BC3-BADC-A3CF69A0F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8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obr.lenreg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52DEDAA-7F88-4430-A609-0990E0EF16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68" t="11847" r="61811" b="78790"/>
          <a:stretch/>
        </p:blipFill>
        <p:spPr>
          <a:xfrm>
            <a:off x="0" y="0"/>
            <a:ext cx="4270823" cy="116651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4EA20F-454D-41C6-BC6F-990A0FBCF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7884" y="3310755"/>
            <a:ext cx="9144000" cy="2387600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Получение государственной услуги по созданию условий в Ленинградской области для обеспечения отдельных категорий граждан возможностью путешествовать в целях развития туристского потенциала Российской Федерации в соответствии с сертификатом на получение государственной услуги в социальной сфере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9B894C9-E967-4FA5-96F0-9E8710532B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23" t="50849" r="75752" b="41743"/>
          <a:stretch/>
        </p:blipFill>
        <p:spPr>
          <a:xfrm>
            <a:off x="6242925" y="1159645"/>
            <a:ext cx="1367647" cy="136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21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79FF0A-BFCF-4A8E-8FC7-33D3F8FDD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0888"/>
          </a:xfrm>
        </p:spPr>
        <p:txBody>
          <a:bodyPr/>
          <a:lstStyle/>
          <a:p>
            <a:pPr algn="ctr"/>
            <a:r>
              <a:rPr lang="ru-RU" dirty="0"/>
              <a:t>Заявка на </a:t>
            </a:r>
            <a:r>
              <a:rPr lang="ru-RU" dirty="0" err="1"/>
              <a:t>турпоездку_шаг</a:t>
            </a:r>
            <a:r>
              <a:rPr lang="ru-RU" dirty="0"/>
              <a:t> 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C60AADA-C863-4D7B-BC6F-23F3E1C1B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9974"/>
            <a:ext cx="10515600" cy="4416989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/>
              <a:t>После согласования сертификат он появляется в перечне сертификатов (Личный кабинет – Сертификаты)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A63EB3-4A30-4B73-8333-927C92A823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77" t="20502" r="15161" b="13978"/>
          <a:stretch/>
        </p:blipFill>
        <p:spPr>
          <a:xfrm>
            <a:off x="405771" y="3028337"/>
            <a:ext cx="5690229" cy="29890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F0CAFEE-BF79-471C-B349-E1E414F9BE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50" t="13477" r="13629" b="12258"/>
          <a:stretch/>
        </p:blipFill>
        <p:spPr>
          <a:xfrm>
            <a:off x="6393426" y="3028337"/>
            <a:ext cx="5473624" cy="314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06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DCD93C-A87C-4B2A-8A36-AE72C18BB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565"/>
          </a:xfrm>
        </p:spPr>
        <p:txBody>
          <a:bodyPr/>
          <a:lstStyle/>
          <a:p>
            <a:pPr algn="ctr"/>
            <a:r>
              <a:rPr lang="ru-RU" dirty="0"/>
              <a:t>Заявка на </a:t>
            </a:r>
            <a:r>
              <a:rPr lang="ru-RU" dirty="0" err="1"/>
              <a:t>турпоездку_шаг</a:t>
            </a:r>
            <a:r>
              <a:rPr lang="ru-RU" dirty="0"/>
              <a:t> 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2A28D1-E5A0-4086-A253-74201499D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5676"/>
            <a:ext cx="10515600" cy="496529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2. Выбор поездки (ЕИОП – </a:t>
            </a:r>
            <a:r>
              <a:rPr lang="ru-RU" b="1" dirty="0"/>
              <a:t>МЕНЮ</a:t>
            </a:r>
            <a:r>
              <a:rPr lang="ru-RU" dirty="0"/>
              <a:t> – около кнопки Личный кабинет)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Изучаем перечень турпоездок на текущий год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8365B5C-2564-4C73-99D9-F735E03AD4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91" t="10753" r="6875" b="72760"/>
          <a:stretch/>
        </p:blipFill>
        <p:spPr>
          <a:xfrm>
            <a:off x="802558" y="2064773"/>
            <a:ext cx="10586884" cy="11307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D9C664D-04DF-4D1C-8231-C9BA6F39B9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4" t="11756" r="6048" b="24230"/>
          <a:stretch/>
        </p:blipFill>
        <p:spPr>
          <a:xfrm>
            <a:off x="5760473" y="4053351"/>
            <a:ext cx="5593327" cy="243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73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97DF02-5EDE-486E-93B6-FFAD7E8F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2901"/>
          </a:xfrm>
        </p:spPr>
        <p:txBody>
          <a:bodyPr/>
          <a:lstStyle/>
          <a:p>
            <a:pPr algn="ctr"/>
            <a:r>
              <a:rPr lang="ru-RU" dirty="0"/>
              <a:t>Заявка на </a:t>
            </a:r>
            <a:r>
              <a:rPr lang="ru-RU" dirty="0" err="1"/>
              <a:t>турпоездку_шаг</a:t>
            </a:r>
            <a:r>
              <a:rPr lang="ru-RU" dirty="0"/>
              <a:t> 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29E7C3-57C5-414C-878F-4247CB6E3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8026"/>
            <a:ext cx="10515600" cy="488893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/>
              <a:t>3. После выбора турпоездки, переходим к формированию заявки на нее – «</a:t>
            </a:r>
            <a:r>
              <a:rPr lang="ru-RU" b="1" dirty="0"/>
              <a:t>Забронировать</a:t>
            </a:r>
            <a:r>
              <a:rPr lang="ru-RU" dirty="0"/>
              <a:t>»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Проверяем сведения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подаваемой заявки,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отправляем ее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</a:rPr>
              <a:t>Далее работа с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</a:rPr>
              <a:t>туроператором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D619401-15AA-4C91-914D-3B7A9910F4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22" t="11899" r="8952" b="11255"/>
          <a:stretch/>
        </p:blipFill>
        <p:spPr>
          <a:xfrm>
            <a:off x="4601495" y="2617608"/>
            <a:ext cx="6853085" cy="355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70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1F7E78-2916-4C6D-8D7F-7B59A0730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5081"/>
          </a:xfrm>
        </p:spPr>
        <p:txBody>
          <a:bodyPr/>
          <a:lstStyle/>
          <a:p>
            <a:r>
              <a:rPr lang="ru-RU" dirty="0"/>
              <a:t>Общая информация о ГИС СОЛО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1563176-7DBC-4113-8EC5-8BAC219F2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012"/>
            <a:ext cx="10515600" cy="5004619"/>
          </a:xfrm>
        </p:spPr>
        <p:txBody>
          <a:bodyPr>
            <a:normAutofit/>
          </a:bodyPr>
          <a:lstStyle/>
          <a:p>
            <a:r>
              <a:rPr lang="ru-RU" b="1" dirty="0"/>
              <a:t>ГИС СОЛО </a:t>
            </a:r>
            <a:r>
              <a:rPr lang="ru-RU" dirty="0"/>
              <a:t>– государственная информационная система «Современное образование Ленинградской области», введенная в эксплуатацию по распоряжению Правительства Ленинградской области 28.02.2020 г. от 136-р    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ГИС СОЛО объединяет 22 подсистемы, включая </a:t>
            </a:r>
          </a:p>
          <a:p>
            <a:pPr marL="0" indent="0">
              <a:buNone/>
            </a:pPr>
            <a:r>
              <a:rPr lang="ru-RU" sz="2300" dirty="0"/>
              <a:t>   «Единый информационный образовательный портал» (далее - ЕИОП), </a:t>
            </a:r>
          </a:p>
          <a:p>
            <a:pPr marL="0" indent="0">
              <a:buNone/>
            </a:pPr>
            <a:r>
              <a:rPr lang="ru-RU" sz="2300" dirty="0"/>
              <a:t>   «Электронная школа» (НЕОБХОДИМО ИМЕТЬ ЛОГИН И ПАРОЛЬ), </a:t>
            </a:r>
          </a:p>
          <a:p>
            <a:pPr marL="0" indent="0">
              <a:buNone/>
            </a:pPr>
            <a:r>
              <a:rPr lang="ru-RU" sz="2300" dirty="0"/>
              <a:t>   «Организация дополнительного образования», </a:t>
            </a:r>
          </a:p>
          <a:p>
            <a:pPr marL="0" indent="0">
              <a:buNone/>
            </a:pPr>
            <a:r>
              <a:rPr lang="ru-RU" sz="2300" dirty="0"/>
              <a:t>   «Цифровой профиль обучающегося», </a:t>
            </a:r>
          </a:p>
          <a:p>
            <a:pPr marL="0" indent="0">
              <a:buNone/>
            </a:pPr>
            <a:r>
              <a:rPr lang="ru-RU" sz="2300" dirty="0"/>
              <a:t>   «Туристические услуги и сертификаты» </a:t>
            </a:r>
          </a:p>
        </p:txBody>
      </p:sp>
    </p:spTree>
    <p:extLst>
      <p:ext uri="{BB962C8B-B14F-4D97-AF65-F5344CB8AC3E}">
        <p14:creationId xmlns:p14="http://schemas.microsoft.com/office/powerpoint/2010/main" val="1045807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24A980-FBB3-46DE-ACAF-184144FD2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5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Алгоритм получения туристического сертификата и подачи заявки на турпоездку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3D73CBF-5C76-4CAE-ADAB-A0000FA9D8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12760" r="8710" b="13548"/>
          <a:stretch/>
        </p:blipFill>
        <p:spPr>
          <a:xfrm>
            <a:off x="643157" y="1745227"/>
            <a:ext cx="4164818" cy="2045108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82B4245-54DA-4308-850A-F38F5117B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1652"/>
            <a:ext cx="10515600" cy="469229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/>
              <a:t>Работа на </a:t>
            </a:r>
            <a:r>
              <a:rPr lang="ru-RU" dirty="0" err="1"/>
              <a:t>ЕИОПе</a:t>
            </a:r>
            <a:r>
              <a:rPr lang="ru-RU" dirty="0"/>
              <a:t>                                                               3.Формирование заявки </a:t>
            </a:r>
          </a:p>
          <a:p>
            <a:pPr marL="0" indent="0" algn="ctr">
              <a:buNone/>
            </a:pPr>
            <a:r>
              <a:rPr lang="ru-RU" dirty="0"/>
              <a:t>                                                                                                   на турпоездку 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                                2.Формирование заявки на сертификат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803CB77-BE43-4C78-A7DD-5485582BDA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4" t="11756" r="6048" b="24230"/>
          <a:stretch/>
        </p:blipFill>
        <p:spPr>
          <a:xfrm>
            <a:off x="7129615" y="1818239"/>
            <a:ext cx="4521610" cy="19720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AADB69B-C584-4B22-A9FC-4CD4D9600B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64" t="12616" r="11532" b="31469"/>
          <a:stretch/>
        </p:blipFill>
        <p:spPr>
          <a:xfrm>
            <a:off x="3757953" y="3946922"/>
            <a:ext cx="4164818" cy="196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80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AE5D39-9128-4EEE-B4E9-EAC11BBD5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4410"/>
          </a:xfrm>
        </p:spPr>
        <p:txBody>
          <a:bodyPr/>
          <a:lstStyle/>
          <a:p>
            <a:pPr algn="ctr"/>
            <a:r>
              <a:rPr lang="ru-RU" dirty="0"/>
              <a:t>Работа на </a:t>
            </a:r>
            <a:r>
              <a:rPr lang="ru-RU" dirty="0" err="1"/>
              <a:t>ЕИОПе_шаг</a:t>
            </a:r>
            <a:r>
              <a:rPr lang="ru-RU" dirty="0"/>
              <a:t> 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8C2E943-2504-44D6-B310-EA26C8779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348"/>
            <a:ext cx="10515600" cy="479061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/>
              <a:t>Вход по ссылке на ЕИОП - </a:t>
            </a:r>
            <a:r>
              <a:rPr lang="en-US" dirty="0">
                <a:hlinkClick r:id="rId2"/>
              </a:rPr>
              <a:t>https://obr.lenreg.ru</a:t>
            </a:r>
            <a:endParaRPr lang="ru-RU" dirty="0"/>
          </a:p>
          <a:p>
            <a:pPr marL="514350" indent="-514350">
              <a:buAutoNum type="arabicPeriod"/>
            </a:pPr>
            <a:r>
              <a:rPr lang="ru-RU" dirty="0"/>
              <a:t>Авторизация (для тех, у кого есть логин и пароль) – </a:t>
            </a:r>
            <a:r>
              <a:rPr lang="ru-RU" b="1" dirty="0"/>
              <a:t>«ВОЙТИ»</a:t>
            </a:r>
          </a:p>
          <a:p>
            <a:pPr marL="514350" indent="-514350">
              <a:buAutoNum type="arabicPeriod"/>
            </a:pPr>
            <a:r>
              <a:rPr lang="ru-RU" dirty="0"/>
              <a:t>Регистрация (у кого нет логина и пароля):</a:t>
            </a:r>
          </a:p>
          <a:p>
            <a:pPr>
              <a:buFontTx/>
              <a:buChar char="-"/>
            </a:pPr>
            <a:r>
              <a:rPr lang="ru-RU" dirty="0"/>
              <a:t>через «Войти через ГОСУСЛУГИ» </a:t>
            </a:r>
          </a:p>
          <a:p>
            <a:pPr>
              <a:buFontTx/>
              <a:buChar char="-"/>
            </a:pPr>
            <a:r>
              <a:rPr lang="ru-RU" dirty="0"/>
              <a:t>через «Зарегистрироваться» </a:t>
            </a:r>
          </a:p>
          <a:p>
            <a:pPr marL="0" indent="0">
              <a:buNone/>
            </a:pPr>
            <a:r>
              <a:rPr lang="ru-RU" dirty="0"/>
              <a:t>                              (вводим адрес эл. почты, </a:t>
            </a:r>
          </a:p>
          <a:p>
            <a:pPr marL="0" indent="0">
              <a:buNone/>
            </a:pPr>
            <a:r>
              <a:rPr lang="ru-RU" dirty="0"/>
              <a:t>                               кнопка «Зарегистрироваться»)</a:t>
            </a:r>
          </a:p>
          <a:p>
            <a:pPr marL="0" indent="0">
              <a:buNone/>
            </a:pPr>
            <a:r>
              <a:rPr lang="ru-RU" dirty="0"/>
              <a:t>                                 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EE7FF87-E530-487D-970F-484FE3E4F0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26" t="13763" r="33064" b="23727"/>
          <a:stretch/>
        </p:blipFill>
        <p:spPr>
          <a:xfrm>
            <a:off x="8211602" y="2373854"/>
            <a:ext cx="3646099" cy="38031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8C661D8-7008-4B2A-A60A-23227E0973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065" t="13190" r="33226" b="24875"/>
          <a:stretch/>
        </p:blipFill>
        <p:spPr>
          <a:xfrm>
            <a:off x="683340" y="3965843"/>
            <a:ext cx="2590801" cy="267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81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78F4A5-7FF9-461D-B07E-0F0C665F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1727"/>
          </a:xfrm>
        </p:spPr>
        <p:txBody>
          <a:bodyPr/>
          <a:lstStyle/>
          <a:p>
            <a:pPr algn="ctr"/>
            <a:r>
              <a:rPr lang="ru-RU" dirty="0"/>
              <a:t>Работа на </a:t>
            </a:r>
            <a:r>
              <a:rPr lang="ru-RU" dirty="0" err="1"/>
              <a:t>ЕИОПе_шаг</a:t>
            </a:r>
            <a:r>
              <a:rPr lang="ru-RU" dirty="0"/>
              <a:t> 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9341BE5-D14D-4B85-B6E1-482026F95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839"/>
            <a:ext cx="10515600" cy="501803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/>
              <a:t>После успешной регистрации и авторизации (ввод пароля) при нажатии «ВХОД» на </a:t>
            </a:r>
            <a:r>
              <a:rPr lang="ru-RU" dirty="0" err="1"/>
              <a:t>ЕИОПе</a:t>
            </a:r>
            <a:r>
              <a:rPr lang="ru-RU" dirty="0"/>
              <a:t> и ввода логина и пароля, получаем доступ в </a:t>
            </a:r>
            <a:r>
              <a:rPr lang="ru-RU" b="1" dirty="0"/>
              <a:t>Личный кабинет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3088B28-5560-4383-94ED-752DFFFC1C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11756" r="7580" b="73783"/>
          <a:stretch/>
        </p:blipFill>
        <p:spPr>
          <a:xfrm>
            <a:off x="924232" y="3798374"/>
            <a:ext cx="10429568" cy="99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2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3ABF6F-0A4E-4206-B97D-C202DE5FA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243"/>
          </a:xfrm>
        </p:spPr>
        <p:txBody>
          <a:bodyPr/>
          <a:lstStyle/>
          <a:p>
            <a:pPr algn="ctr"/>
            <a:r>
              <a:rPr lang="ru-RU" dirty="0"/>
              <a:t>Работа на </a:t>
            </a:r>
            <a:r>
              <a:rPr lang="ru-RU" dirty="0" err="1"/>
              <a:t>ЕИОПе_шаг</a:t>
            </a:r>
            <a:r>
              <a:rPr lang="ru-RU" dirty="0"/>
              <a:t> 3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8B9EC01-D4DA-4E3C-8E7F-6AF686376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957" t="61050" r="16976" b="24176"/>
          <a:stretch/>
        </p:blipFill>
        <p:spPr>
          <a:xfrm>
            <a:off x="838200" y="1638126"/>
            <a:ext cx="9478296" cy="16497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4C561F6-91A4-4721-B0C3-195627A99C39}"/>
              </a:ext>
            </a:extLst>
          </p:cNvPr>
          <p:cNvSpPr txBox="1"/>
          <p:nvPr/>
        </p:nvSpPr>
        <p:spPr>
          <a:xfrm>
            <a:off x="749710" y="1164134"/>
            <a:ext cx="987896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Подтверждение данных в подсистеме «Электронная школа»:</a:t>
            </a:r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pPr marL="514350" indent="-514350">
              <a:buAutoNum type="arabicPeriod"/>
            </a:pPr>
            <a:r>
              <a:rPr lang="ru-RU" sz="2800" dirty="0"/>
              <a:t>Нажимаем на кнопку               </a:t>
            </a:r>
          </a:p>
          <a:p>
            <a:pPr marL="514350" indent="-514350">
              <a:buAutoNum type="arabicPeriod"/>
            </a:pPr>
            <a:endParaRPr lang="ru-RU" sz="2800" dirty="0"/>
          </a:p>
          <a:p>
            <a:pPr marL="514350" indent="-514350">
              <a:buAutoNum type="arabicPeriod"/>
            </a:pPr>
            <a:r>
              <a:rPr lang="ru-RU" sz="2800" dirty="0"/>
              <a:t>Происходит переход на страницу входа в подсистему «Электронная школа»</a:t>
            </a:r>
          </a:p>
          <a:p>
            <a:pPr marL="514350" indent="-514350">
              <a:buAutoNum type="arabicPeriod"/>
            </a:pPr>
            <a:r>
              <a:rPr lang="ru-RU" sz="2800" dirty="0"/>
              <a:t>После ввода логина и пароля от подсистемы «Электронная школа» в личном кабинете </a:t>
            </a:r>
            <a:r>
              <a:rPr lang="ru-RU" sz="2800" dirty="0" err="1"/>
              <a:t>ЕИОПа</a:t>
            </a:r>
            <a:r>
              <a:rPr lang="ru-RU" sz="2800" dirty="0"/>
              <a:t> появится значок </a:t>
            </a:r>
          </a:p>
          <a:p>
            <a:endParaRPr lang="ru-RU" sz="2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C78453C-B734-432A-BBDC-644145B4F8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242" t="63082" r="17580" b="25451"/>
          <a:stretch/>
        </p:blipFill>
        <p:spPr>
          <a:xfrm>
            <a:off x="4702277" y="3287836"/>
            <a:ext cx="875071" cy="7863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52035D6-B6E9-4BB4-AC71-4D8A41FB63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129" t="50000" r="11048" b="34337"/>
          <a:stretch/>
        </p:blipFill>
        <p:spPr>
          <a:xfrm>
            <a:off x="9271822" y="5412547"/>
            <a:ext cx="727586" cy="81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19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694FB0-3C1D-4C80-929F-626CE679A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3740"/>
          </a:xfrm>
        </p:spPr>
        <p:txBody>
          <a:bodyPr/>
          <a:lstStyle/>
          <a:p>
            <a:pPr algn="ctr"/>
            <a:r>
              <a:rPr lang="ru-RU" dirty="0"/>
              <a:t>Работа на </a:t>
            </a:r>
            <a:r>
              <a:rPr lang="ru-RU" dirty="0" err="1"/>
              <a:t>ЕИОПе_шаг</a:t>
            </a:r>
            <a:r>
              <a:rPr lang="ru-RU" dirty="0"/>
              <a:t> 4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8FDD8341-0FE0-40C2-8291-19FEE9D77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03" t="13762" r="2473" b="55270"/>
          <a:stretch/>
        </p:blipFill>
        <p:spPr>
          <a:xfrm>
            <a:off x="2045108" y="1445343"/>
            <a:ext cx="8652387" cy="15928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593571-098F-4C61-B3C0-749783E91EE4}"/>
              </a:ext>
            </a:extLst>
          </p:cNvPr>
          <p:cNvSpPr txBox="1"/>
          <p:nvPr/>
        </p:nvSpPr>
        <p:spPr>
          <a:xfrm>
            <a:off x="707246" y="3537155"/>
            <a:ext cx="107775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Успешная синхронизация между подсистемами ГИС СОЛО позволяет добавлять детей в личный кабинет родителя – </a:t>
            </a:r>
            <a:r>
              <a:rPr lang="ru-RU" sz="2800" b="1" dirty="0"/>
              <a:t>«Добавить ребенка»</a:t>
            </a:r>
          </a:p>
          <a:p>
            <a:endParaRPr lang="ru-RU" sz="2800" b="1" dirty="0"/>
          </a:p>
          <a:p>
            <a:r>
              <a:rPr lang="ru-RU" sz="2800" dirty="0"/>
              <a:t>Поочередно выбираем</a:t>
            </a:r>
            <a:r>
              <a:rPr lang="ru-RU" sz="2800" b="1" dirty="0"/>
              <a:t> </a:t>
            </a:r>
            <a:r>
              <a:rPr lang="ru-RU" sz="2800" dirty="0"/>
              <a:t>и добавляем детей в свой личный кабинет</a:t>
            </a:r>
          </a:p>
        </p:txBody>
      </p:sp>
    </p:spTree>
    <p:extLst>
      <p:ext uri="{BB962C8B-B14F-4D97-AF65-F5344CB8AC3E}">
        <p14:creationId xmlns:p14="http://schemas.microsoft.com/office/powerpoint/2010/main" val="2346538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7DAAB6-6868-4CCB-88FF-D161528BB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3069"/>
          </a:xfrm>
        </p:spPr>
        <p:txBody>
          <a:bodyPr/>
          <a:lstStyle/>
          <a:p>
            <a:r>
              <a:rPr lang="ru-RU" dirty="0"/>
              <a:t>Проверка сведений в личном кабинете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919668CF-B1BE-4427-B630-0DBCE66A8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546" t="14333" r="15126" b="20294"/>
          <a:stretch/>
        </p:blipFill>
        <p:spPr>
          <a:xfrm>
            <a:off x="5388078" y="1858297"/>
            <a:ext cx="6361470" cy="43057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75E5990-D01F-43C2-B974-9E017F26BC4E}"/>
              </a:ext>
            </a:extLst>
          </p:cNvPr>
          <p:cNvSpPr txBox="1"/>
          <p:nvPr/>
        </p:nvSpPr>
        <p:spPr>
          <a:xfrm>
            <a:off x="710381" y="2507226"/>
            <a:ext cx="44515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/>
              <a:t>В личном кабинете родителя автоматически формируются сведения о детях (</a:t>
            </a:r>
            <a:r>
              <a:rPr lang="ru-RU" sz="2500" b="1" dirty="0"/>
              <a:t>документы, история поступлений, обучение в учреждении дополнительного образования, достижения участий в конкурсах</a:t>
            </a:r>
            <a:r>
              <a:rPr lang="ru-RU" sz="25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554933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3A61A2-D510-4591-B694-32B630CB4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1056"/>
          </a:xfrm>
        </p:spPr>
        <p:txBody>
          <a:bodyPr/>
          <a:lstStyle/>
          <a:p>
            <a:pPr algn="ctr"/>
            <a:r>
              <a:rPr lang="ru-RU" dirty="0"/>
              <a:t>Заявка на сертификат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9A2936-8F1B-4FFA-8989-1D22CD90E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2994"/>
            <a:ext cx="10950677" cy="47883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514350" indent="-514350">
              <a:buAutoNum type="arabicPeriod"/>
            </a:pPr>
            <a:r>
              <a:rPr lang="ru-RU" dirty="0"/>
              <a:t>В личном кабинете </a:t>
            </a:r>
            <a:r>
              <a:rPr lang="ru-RU" dirty="0" err="1"/>
              <a:t>ЕИОПа</a:t>
            </a:r>
            <a:r>
              <a:rPr lang="ru-RU" dirty="0"/>
              <a:t>                   2. После нажатия        </a:t>
            </a:r>
          </a:p>
          <a:p>
            <a:pPr marL="0" indent="0">
              <a:buNone/>
            </a:pPr>
            <a:r>
              <a:rPr lang="ru-RU" dirty="0"/>
              <a:t>справа находится кнопка                            происходит переход на</a:t>
            </a:r>
          </a:p>
          <a:p>
            <a:pPr marL="0" indent="0">
              <a:buNone/>
            </a:pPr>
            <a:r>
              <a:rPr lang="ru-RU" b="1" dirty="0"/>
              <a:t>«Сертификат»                                               </a:t>
            </a:r>
            <a:r>
              <a:rPr lang="ru-RU" dirty="0"/>
              <a:t>форму</a:t>
            </a:r>
            <a:r>
              <a:rPr lang="ru-RU" b="1" dirty="0"/>
              <a:t> </a:t>
            </a:r>
            <a:r>
              <a:rPr lang="ru-RU" dirty="0"/>
              <a:t>заявки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                 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AD80FA1-8C8D-409E-A5D5-6A44C2A22B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80" t="11470" r="16291" b="12975"/>
          <a:stretch/>
        </p:blipFill>
        <p:spPr>
          <a:xfrm>
            <a:off x="946355" y="1299582"/>
            <a:ext cx="4323735" cy="26775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C553527-9BB0-4A87-B7F9-813763C5B7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00" t="12760" r="19436" b="12402"/>
          <a:stretch/>
        </p:blipFill>
        <p:spPr>
          <a:xfrm>
            <a:off x="6705599" y="1396182"/>
            <a:ext cx="4540045" cy="25924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EA77401-2961-44D1-826C-FE7EDA17B97A}"/>
              </a:ext>
            </a:extLst>
          </p:cNvPr>
          <p:cNvSpPr txBox="1"/>
          <p:nvPr/>
        </p:nvSpPr>
        <p:spPr>
          <a:xfrm>
            <a:off x="1595284" y="5971193"/>
            <a:ext cx="8414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Время согласования и выдачи сертификата – не более трех рабочих дней</a:t>
            </a:r>
          </a:p>
        </p:txBody>
      </p:sp>
    </p:spTree>
    <p:extLst>
      <p:ext uri="{BB962C8B-B14F-4D97-AF65-F5344CB8AC3E}">
        <p14:creationId xmlns:p14="http://schemas.microsoft.com/office/powerpoint/2010/main" val="2351587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441</Words>
  <Application>Microsoft Office PowerPoint</Application>
  <PresentationFormat>Произвольный</PresentationFormat>
  <Paragraphs>78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Получение государственной услуги по созданию условий в Ленинградской области для обеспечения отдельных категорий граждан возможностью путешествовать в целях развития туристского потенциала Российской Федерации в соответствии с сертификатом на получение государственной услуги в социальной сфере</vt:lpstr>
      <vt:lpstr>Общая информация о ГИС СОЛО</vt:lpstr>
      <vt:lpstr>Алгоритм получения туристического сертификата и подачи заявки на турпоездку </vt:lpstr>
      <vt:lpstr>Работа на ЕИОПе_шаг 1</vt:lpstr>
      <vt:lpstr>Работа на ЕИОПе_шаг 2</vt:lpstr>
      <vt:lpstr>Работа на ЕИОПе_шаг 3</vt:lpstr>
      <vt:lpstr>Работа на ЕИОПе_шаг 4</vt:lpstr>
      <vt:lpstr>Проверка сведений в личном кабинете</vt:lpstr>
      <vt:lpstr>Заявка на сертификат</vt:lpstr>
      <vt:lpstr>Заявка на турпоездку_шаг 1</vt:lpstr>
      <vt:lpstr>Заявка на турпоездку_шаг 2</vt:lpstr>
      <vt:lpstr>Заявка на турпоездку_шаг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Получение государственной услуги по созданию условий в Ленинградской области для обеспечения отдельных категорий граждан возможностью путешествовать в целях развития туристского потенциала Российской Федерации в соответствии с сертификатом на получение государственной услуги в социальной сфере</dc:title>
  <dc:creator>User</dc:creator>
  <cp:lastModifiedBy>Вера Степановна Сипан</cp:lastModifiedBy>
  <cp:revision>15</cp:revision>
  <dcterms:created xsi:type="dcterms:W3CDTF">2022-10-03T04:19:59Z</dcterms:created>
  <dcterms:modified xsi:type="dcterms:W3CDTF">2022-10-03T14:12:20Z</dcterms:modified>
</cp:coreProperties>
</file>