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g"/>
  <Override PartName="/ppt/media/image11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39.jpg" ContentType="image/jpg"/>
  <Override PartName="/ppt/media/image41.jpg" ContentType="image/jpg"/>
  <Override PartName="/ppt/media/image43.jpg" ContentType="image/jpg"/>
  <Override PartName="/ppt/media/image49.jpg" ContentType="image/jpg"/>
  <Override PartName="/ppt/media/image51.jpg" ContentType="image/jpg"/>
  <Override PartName="/ppt/media/image54.jpg" ContentType="image/jpg"/>
  <Override PartName="/ppt/media/image56.jpg" ContentType="image/jpg"/>
  <Override PartName="/ppt/media/image58.jpg" ContentType="image/jpg"/>
  <Override PartName="/ppt/media/image60.jpg" ContentType="image/jpg"/>
  <Override PartName="/ppt/media/image65.jpg" ContentType="image/jpg"/>
  <Override PartName="/ppt/media/image66.jpg" ContentType="image/jpg"/>
  <Override PartName="/ppt/media/image68.jpg" ContentType="image/jpg"/>
  <Override PartName="/ppt/media/image72.jpg" ContentType="image/jpg"/>
  <Override PartName="/ppt/media/image74.jpg" ContentType="image/jpg"/>
  <Override PartName="/ppt/media/image75.jpg" ContentType="image/jpg"/>
  <Override PartName="/ppt/media/image82.jpg" ContentType="image/jpg"/>
  <Override PartName="/ppt/media/image8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3941" r:id="rId2"/>
    <p:sldMasterId id="2147483956" r:id="rId3"/>
    <p:sldMasterId id="2147483962" r:id="rId4"/>
    <p:sldMasterId id="2147483977" r:id="rId5"/>
  </p:sldMasterIdLst>
  <p:notesMasterIdLst>
    <p:notesMasterId r:id="rId56"/>
  </p:notesMasterIdLst>
  <p:sldIdLst>
    <p:sldId id="272" r:id="rId6"/>
    <p:sldId id="480" r:id="rId7"/>
    <p:sldId id="483" r:id="rId8"/>
    <p:sldId id="496" r:id="rId9"/>
    <p:sldId id="484" r:id="rId10"/>
    <p:sldId id="486" r:id="rId11"/>
    <p:sldId id="489" r:id="rId12"/>
    <p:sldId id="263" r:id="rId13"/>
    <p:sldId id="488" r:id="rId14"/>
    <p:sldId id="493" r:id="rId15"/>
    <p:sldId id="490" r:id="rId16"/>
    <p:sldId id="266" r:id="rId17"/>
    <p:sldId id="324" r:id="rId18"/>
    <p:sldId id="498" r:id="rId19"/>
    <p:sldId id="289" r:id="rId20"/>
    <p:sldId id="301" r:id="rId21"/>
    <p:sldId id="269" r:id="rId22"/>
    <p:sldId id="270" r:id="rId23"/>
    <p:sldId id="271" r:id="rId24"/>
    <p:sldId id="499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485" r:id="rId33"/>
    <p:sldId id="280" r:id="rId34"/>
    <p:sldId id="315" r:id="rId35"/>
    <p:sldId id="481" r:id="rId36"/>
    <p:sldId id="314" r:id="rId37"/>
    <p:sldId id="300" r:id="rId38"/>
    <p:sldId id="313" r:id="rId39"/>
    <p:sldId id="316" r:id="rId40"/>
    <p:sldId id="326" r:id="rId41"/>
    <p:sldId id="327" r:id="rId42"/>
    <p:sldId id="494" r:id="rId43"/>
    <p:sldId id="283" r:id="rId44"/>
    <p:sldId id="495" r:id="rId45"/>
    <p:sldId id="282" r:id="rId46"/>
    <p:sldId id="286" r:id="rId47"/>
    <p:sldId id="287" r:id="rId48"/>
    <p:sldId id="288" r:id="rId49"/>
    <p:sldId id="500" r:id="rId50"/>
    <p:sldId id="290" r:id="rId51"/>
    <p:sldId id="291" r:id="rId52"/>
    <p:sldId id="482" r:id="rId53"/>
    <p:sldId id="473" r:id="rId54"/>
    <p:sldId id="467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F7F5D3-5F38-43B1-A364-C80F581B7535}">
          <p14:sldIdLst>
            <p14:sldId id="272"/>
            <p14:sldId id="480"/>
            <p14:sldId id="483"/>
            <p14:sldId id="496"/>
            <p14:sldId id="484"/>
            <p14:sldId id="486"/>
            <p14:sldId id="489"/>
            <p14:sldId id="263"/>
            <p14:sldId id="488"/>
            <p14:sldId id="493"/>
            <p14:sldId id="490"/>
            <p14:sldId id="266"/>
            <p14:sldId id="324"/>
            <p14:sldId id="498"/>
            <p14:sldId id="289"/>
            <p14:sldId id="301"/>
            <p14:sldId id="269"/>
            <p14:sldId id="270"/>
            <p14:sldId id="271"/>
            <p14:sldId id="499"/>
            <p14:sldId id="273"/>
            <p14:sldId id="274"/>
            <p14:sldId id="275"/>
            <p14:sldId id="276"/>
            <p14:sldId id="277"/>
            <p14:sldId id="278"/>
            <p14:sldId id="279"/>
            <p14:sldId id="485"/>
            <p14:sldId id="280"/>
            <p14:sldId id="315"/>
            <p14:sldId id="481"/>
            <p14:sldId id="314"/>
            <p14:sldId id="300"/>
            <p14:sldId id="313"/>
            <p14:sldId id="316"/>
            <p14:sldId id="326"/>
            <p14:sldId id="327"/>
            <p14:sldId id="494"/>
            <p14:sldId id="283"/>
            <p14:sldId id="495"/>
            <p14:sldId id="282"/>
            <p14:sldId id="286"/>
            <p14:sldId id="287"/>
            <p14:sldId id="288"/>
            <p14:sldId id="500"/>
            <p14:sldId id="290"/>
            <p14:sldId id="291"/>
            <p14:sldId id="482"/>
            <p14:sldId id="473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на Гаврилова" initials="ЛГ" lastIdx="1" clrIdx="0">
    <p:extLst>
      <p:ext uri="{19B8F6BF-5375-455C-9EA6-DF929625EA0E}">
        <p15:presenceInfo xmlns:p15="http://schemas.microsoft.com/office/powerpoint/2012/main" userId="Лена Гаврил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77516" autoAdjust="0"/>
  </p:normalViewPr>
  <p:slideViewPr>
    <p:cSldViewPr>
      <p:cViewPr varScale="1">
        <p:scale>
          <a:sx n="42" d="100"/>
          <a:sy n="42" d="100"/>
        </p:scale>
        <p:origin x="1219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D2110-4EC4-493C-A107-14CB77C18B00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E162DB-9387-46E9-813C-F9CCEFC7C311}">
      <dgm:prSet phldrT="[Текст]" custT="1"/>
      <dgm:spPr/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Три ключевых содержательных блока</a:t>
          </a:r>
        </a:p>
      </dgm:t>
    </dgm:pt>
    <dgm:pt modelId="{AC1D66D2-4866-4AA4-8E4C-9407043A7E68}" type="par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8338009-96FD-48F6-847B-DC13EEEBF5AC}" type="sibTrans" cxnId="{2123DC42-C493-4DB8-9CB5-D4DCB681ADD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87D0B9CE-6186-496E-8682-2123632EDEB2}">
      <dgm:prSet phldrT="[Текст]" custT="1"/>
      <dgm:spPr/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Технология</a:t>
          </a:r>
        </a:p>
      </dgm:t>
    </dgm:pt>
    <dgm:pt modelId="{EEB2E082-FA09-4A44-8D0B-76FD249D5941}" type="par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0213F51-A596-4E8C-A0EE-DE753D659B5B}" type="sibTrans" cxnId="{03B0BEBC-362B-41F3-AEE8-47513B08EC0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A2117C6-5C38-4F51-9152-3B7F34473DD8}">
      <dgm:prSet phldrT="[Текст]" custT="1"/>
      <dgm:spPr/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Профориентация:</a:t>
          </a:r>
        </a:p>
      </dgm:t>
    </dgm:pt>
    <dgm:pt modelId="{8E863B38-5858-4F79-BD82-C078F824EEBA}" type="par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39F765B4-0CA3-4057-BC73-83F1993C9E8D}" type="sibTrans" cxnId="{91BECF3A-DA53-43A5-B912-99BC3C3C3DFD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79C936E5-232F-43A6-BDD0-9337F6297223}">
      <dgm:prSet custT="1"/>
      <dgm:spPr/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Культура</a:t>
          </a:r>
        </a:p>
      </dgm:t>
    </dgm:pt>
    <dgm:pt modelId="{2442B38E-C6E7-4975-9597-6C75BA40B9CD}" type="par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F2744A59-FD1F-41B2-B424-21450A630855}" type="sibTrans" cxnId="{2A910249-E9CC-4F91-A545-F869011E447A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2B57318-BC4E-46B7-9284-0269FABEE86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Arial Narrow" panose="020B0606020202030204" pitchFamily="34" charset="0"/>
            </a:rPr>
            <a:t>Теория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6D507EE-D8DB-4A4A-B5D2-B2E1AC5516FB}" type="par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B1B6F012-F6E7-4C23-B68A-75B572C0A416}" type="sibTrans" cxnId="{595C0C3F-BD83-4668-AB4F-5F63310434B9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DA8DB2AF-B001-4C85-B8CB-641F2A53F291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Практика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80C3D2B5-3ACE-46D3-BC5F-A1FB270814A9}" type="par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18B78BA-41EB-4605-A887-5F64D655D6EE}" type="sibTrans" cxnId="{08F8415D-C7BB-4293-A206-391B0CAA94F4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2B3AD6A4-B5AB-4AC6-810C-EDCB2CDE5F1B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Профессиональные пробы</a:t>
          </a:r>
        </a:p>
      </dgm:t>
    </dgm:pt>
    <dgm:pt modelId="{84193ECB-5EF9-4E1A-9E71-F78E3772631B}" type="par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ADD5A493-B1D8-40B9-AD6F-898814BD6C2F}" type="sibTrans" cxnId="{00792B1F-2A48-4A5D-8CE4-CC5BE0904D1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2F095A6-CB3F-4850-A4B4-CCE0C0DB55F1}" type="pres">
      <dgm:prSet presAssocID="{687D2110-4EC4-493C-A107-14CB77C18B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3A702C-54C5-4AEC-A7C2-EE75B31B06CD}" type="pres">
      <dgm:prSet presAssocID="{687D2110-4EC4-493C-A107-14CB77C18B00}" presName="hierFlow" presStyleCnt="0"/>
      <dgm:spPr/>
    </dgm:pt>
    <dgm:pt modelId="{41201749-E1BE-42F6-87D2-70AE47C2126F}" type="pres">
      <dgm:prSet presAssocID="{687D2110-4EC4-493C-A107-14CB77C18B0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F3D2EAF-0ECE-4469-88CD-F8E9E9434D19}" type="pres">
      <dgm:prSet presAssocID="{C0E162DB-9387-46E9-813C-F9CCEFC7C311}" presName="Name14" presStyleCnt="0"/>
      <dgm:spPr/>
    </dgm:pt>
    <dgm:pt modelId="{EE90FFF5-FB76-463E-8018-7B6605A785E5}" type="pres">
      <dgm:prSet presAssocID="{C0E162DB-9387-46E9-813C-F9CCEFC7C311}" presName="level1Shape" presStyleLbl="node0" presStyleIdx="0" presStyleCnt="1" custScaleX="395347" custScaleY="73833" custLinFactNeighborX="9191" custLinFactNeighborY="-96">
        <dgm:presLayoutVars>
          <dgm:chPref val="3"/>
        </dgm:presLayoutVars>
      </dgm:prSet>
      <dgm:spPr/>
    </dgm:pt>
    <dgm:pt modelId="{61560E80-894D-4620-AE7B-EBAE69213BFD}" type="pres">
      <dgm:prSet presAssocID="{C0E162DB-9387-46E9-813C-F9CCEFC7C311}" presName="hierChild2" presStyleCnt="0"/>
      <dgm:spPr/>
    </dgm:pt>
    <dgm:pt modelId="{B88FFB8A-9D6E-4609-A16E-367679DC68E6}" type="pres">
      <dgm:prSet presAssocID="{EEB2E082-FA09-4A44-8D0B-76FD249D5941}" presName="Name19" presStyleLbl="parChTrans1D2" presStyleIdx="0" presStyleCnt="3"/>
      <dgm:spPr/>
    </dgm:pt>
    <dgm:pt modelId="{A55F04AB-6D02-49EF-9AFD-E73F7A5E6731}" type="pres">
      <dgm:prSet presAssocID="{87D0B9CE-6186-496E-8682-2123632EDEB2}" presName="Name21" presStyleCnt="0"/>
      <dgm:spPr/>
    </dgm:pt>
    <dgm:pt modelId="{40B029CD-2355-4645-AE00-B7E4C4B8E5EF}" type="pres">
      <dgm:prSet presAssocID="{87D0B9CE-6186-496E-8682-2123632EDEB2}" presName="level2Shape" presStyleLbl="node2" presStyleIdx="0" presStyleCnt="3" custScaleX="199524" custScaleY="61256"/>
      <dgm:spPr/>
    </dgm:pt>
    <dgm:pt modelId="{41CD7566-BBB6-4D01-89DA-03D6148B6A86}" type="pres">
      <dgm:prSet presAssocID="{87D0B9CE-6186-496E-8682-2123632EDEB2}" presName="hierChild3" presStyleCnt="0"/>
      <dgm:spPr/>
    </dgm:pt>
    <dgm:pt modelId="{CF4F2A0D-4F2D-43E5-87E3-4D0C98035A9F}" type="pres">
      <dgm:prSet presAssocID="{06D507EE-D8DB-4A4A-B5D2-B2E1AC5516FB}" presName="Name19" presStyleLbl="parChTrans1D3" presStyleIdx="0" presStyleCnt="3"/>
      <dgm:spPr/>
    </dgm:pt>
    <dgm:pt modelId="{C4C3D044-5E09-4FE2-ADC8-61D986B23BAB}" type="pres">
      <dgm:prSet presAssocID="{E2B57318-BC4E-46B7-9284-0269FABEE864}" presName="Name21" presStyleCnt="0"/>
      <dgm:spPr/>
    </dgm:pt>
    <dgm:pt modelId="{C93FC5A2-1304-4383-9F82-F5BEB158C74B}" type="pres">
      <dgm:prSet presAssocID="{E2B57318-BC4E-46B7-9284-0269FABEE864}" presName="level2Shape" presStyleLbl="node3" presStyleIdx="0" presStyleCnt="3" custScaleX="199524" custScaleY="73833"/>
      <dgm:spPr/>
    </dgm:pt>
    <dgm:pt modelId="{128D3A57-7CD5-4E60-8C9C-A74AF7BAA7A9}" type="pres">
      <dgm:prSet presAssocID="{E2B57318-BC4E-46B7-9284-0269FABEE864}" presName="hierChild3" presStyleCnt="0"/>
      <dgm:spPr/>
    </dgm:pt>
    <dgm:pt modelId="{6709BC23-CD66-4C6B-A01C-1248F08DE87B}" type="pres">
      <dgm:prSet presAssocID="{2442B38E-C6E7-4975-9597-6C75BA40B9CD}" presName="Name19" presStyleLbl="parChTrans1D2" presStyleIdx="1" presStyleCnt="3"/>
      <dgm:spPr/>
    </dgm:pt>
    <dgm:pt modelId="{41EA5040-CF03-4562-B911-33B7FD850A7F}" type="pres">
      <dgm:prSet presAssocID="{79C936E5-232F-43A6-BDD0-9337F6297223}" presName="Name21" presStyleCnt="0"/>
      <dgm:spPr/>
    </dgm:pt>
    <dgm:pt modelId="{511C6DEC-355D-4C98-9A5C-F4BF63592011}" type="pres">
      <dgm:prSet presAssocID="{79C936E5-232F-43A6-BDD0-9337F6297223}" presName="level2Shape" presStyleLbl="node2" presStyleIdx="1" presStyleCnt="3" custScaleX="199524" custScaleY="61256"/>
      <dgm:spPr/>
    </dgm:pt>
    <dgm:pt modelId="{52DF7528-7DBD-4A8B-AE4A-11129DFE0DAB}" type="pres">
      <dgm:prSet presAssocID="{79C936E5-232F-43A6-BDD0-9337F6297223}" presName="hierChild3" presStyleCnt="0"/>
      <dgm:spPr/>
    </dgm:pt>
    <dgm:pt modelId="{146C2440-D9CA-447F-8F72-D461F0F8CEE9}" type="pres">
      <dgm:prSet presAssocID="{80C3D2B5-3ACE-46D3-BC5F-A1FB270814A9}" presName="Name19" presStyleLbl="parChTrans1D3" presStyleIdx="1" presStyleCnt="3"/>
      <dgm:spPr/>
    </dgm:pt>
    <dgm:pt modelId="{80706DC1-5642-4586-86B5-EB891F8A0620}" type="pres">
      <dgm:prSet presAssocID="{DA8DB2AF-B001-4C85-B8CB-641F2A53F291}" presName="Name21" presStyleCnt="0"/>
      <dgm:spPr/>
    </dgm:pt>
    <dgm:pt modelId="{613CFF79-C4BC-43DF-A116-18E6D1337233}" type="pres">
      <dgm:prSet presAssocID="{DA8DB2AF-B001-4C85-B8CB-641F2A53F291}" presName="level2Shape" presStyleLbl="node3" presStyleIdx="1" presStyleCnt="3" custScaleX="199524" custScaleY="73833"/>
      <dgm:spPr/>
    </dgm:pt>
    <dgm:pt modelId="{9BDB33E7-38E9-4817-87A0-6408E96F073C}" type="pres">
      <dgm:prSet presAssocID="{DA8DB2AF-B001-4C85-B8CB-641F2A53F291}" presName="hierChild3" presStyleCnt="0"/>
      <dgm:spPr/>
    </dgm:pt>
    <dgm:pt modelId="{31F983FD-DD0B-4ED6-A9AD-1350D8AF6567}" type="pres">
      <dgm:prSet presAssocID="{8E863B38-5858-4F79-BD82-C078F824EEBA}" presName="Name19" presStyleLbl="parChTrans1D2" presStyleIdx="2" presStyleCnt="3"/>
      <dgm:spPr/>
    </dgm:pt>
    <dgm:pt modelId="{6FD42367-F995-46FB-AAAC-299FA74F518F}" type="pres">
      <dgm:prSet presAssocID="{2A2117C6-5C38-4F51-9152-3B7F34473DD8}" presName="Name21" presStyleCnt="0"/>
      <dgm:spPr/>
    </dgm:pt>
    <dgm:pt modelId="{DC648053-4E31-44B9-9E42-6348F642B775}" type="pres">
      <dgm:prSet presAssocID="{2A2117C6-5C38-4F51-9152-3B7F34473DD8}" presName="level2Shape" presStyleLbl="node2" presStyleIdx="2" presStyleCnt="3" custScaleX="199524" custScaleY="61256"/>
      <dgm:spPr/>
    </dgm:pt>
    <dgm:pt modelId="{AA37F30C-D1A8-44D3-9245-8B7F60F6346C}" type="pres">
      <dgm:prSet presAssocID="{2A2117C6-5C38-4F51-9152-3B7F34473DD8}" presName="hierChild3" presStyleCnt="0"/>
      <dgm:spPr/>
    </dgm:pt>
    <dgm:pt modelId="{7231D881-9CB5-43AD-AE22-84BB11C04AED}" type="pres">
      <dgm:prSet presAssocID="{84193ECB-5EF9-4E1A-9E71-F78E3772631B}" presName="Name19" presStyleLbl="parChTrans1D3" presStyleIdx="2" presStyleCnt="3"/>
      <dgm:spPr/>
    </dgm:pt>
    <dgm:pt modelId="{F835D90A-7B66-467C-990F-564D690CFE52}" type="pres">
      <dgm:prSet presAssocID="{2B3AD6A4-B5AB-4AC6-810C-EDCB2CDE5F1B}" presName="Name21" presStyleCnt="0"/>
      <dgm:spPr/>
    </dgm:pt>
    <dgm:pt modelId="{0DB44458-B78F-4F1D-9F91-03B8E41AB7DD}" type="pres">
      <dgm:prSet presAssocID="{2B3AD6A4-B5AB-4AC6-810C-EDCB2CDE5F1B}" presName="level2Shape" presStyleLbl="node3" presStyleIdx="2" presStyleCnt="3" custScaleX="199524" custScaleY="73833"/>
      <dgm:spPr/>
    </dgm:pt>
    <dgm:pt modelId="{F48E1477-B508-41F1-875E-4A30B58A0390}" type="pres">
      <dgm:prSet presAssocID="{2B3AD6A4-B5AB-4AC6-810C-EDCB2CDE5F1B}" presName="hierChild3" presStyleCnt="0"/>
      <dgm:spPr/>
    </dgm:pt>
    <dgm:pt modelId="{9AB33941-4FF6-46BD-8706-49938F379736}" type="pres">
      <dgm:prSet presAssocID="{687D2110-4EC4-493C-A107-14CB77C18B00}" presName="bgShapesFlow" presStyleCnt="0"/>
      <dgm:spPr/>
    </dgm:pt>
  </dgm:ptLst>
  <dgm:cxnLst>
    <dgm:cxn modelId="{3246AB10-E048-4460-BB4E-6C21CDAF445A}" type="presOf" srcId="{79C936E5-232F-43A6-BDD0-9337F6297223}" destId="{511C6DEC-355D-4C98-9A5C-F4BF63592011}" srcOrd="0" destOrd="0" presId="urn:microsoft.com/office/officeart/2005/8/layout/hierarchy6"/>
    <dgm:cxn modelId="{1A409816-BE4C-451F-A37C-A27166E172A5}" type="presOf" srcId="{06D507EE-D8DB-4A4A-B5D2-B2E1AC5516FB}" destId="{CF4F2A0D-4F2D-43E5-87E3-4D0C98035A9F}" srcOrd="0" destOrd="0" presId="urn:microsoft.com/office/officeart/2005/8/layout/hierarchy6"/>
    <dgm:cxn modelId="{74571C18-22A9-4F95-8042-16B84AC501CD}" type="presOf" srcId="{C0E162DB-9387-46E9-813C-F9CCEFC7C311}" destId="{EE90FFF5-FB76-463E-8018-7B6605A785E5}" srcOrd="0" destOrd="0" presId="urn:microsoft.com/office/officeart/2005/8/layout/hierarchy6"/>
    <dgm:cxn modelId="{00792B1F-2A48-4A5D-8CE4-CC5BE0904D1F}" srcId="{2A2117C6-5C38-4F51-9152-3B7F34473DD8}" destId="{2B3AD6A4-B5AB-4AC6-810C-EDCB2CDE5F1B}" srcOrd="0" destOrd="0" parTransId="{84193ECB-5EF9-4E1A-9E71-F78E3772631B}" sibTransId="{ADD5A493-B1D8-40B9-AD6F-898814BD6C2F}"/>
    <dgm:cxn modelId="{91BECF3A-DA53-43A5-B912-99BC3C3C3DFD}" srcId="{C0E162DB-9387-46E9-813C-F9CCEFC7C311}" destId="{2A2117C6-5C38-4F51-9152-3B7F34473DD8}" srcOrd="2" destOrd="0" parTransId="{8E863B38-5858-4F79-BD82-C078F824EEBA}" sibTransId="{39F765B4-0CA3-4057-BC73-83F1993C9E8D}"/>
    <dgm:cxn modelId="{595C0C3F-BD83-4668-AB4F-5F63310434B9}" srcId="{87D0B9CE-6186-496E-8682-2123632EDEB2}" destId="{E2B57318-BC4E-46B7-9284-0269FABEE864}" srcOrd="0" destOrd="0" parTransId="{06D507EE-D8DB-4A4A-B5D2-B2E1AC5516FB}" sibTransId="{B1B6F012-F6E7-4C23-B68A-75B572C0A416}"/>
    <dgm:cxn modelId="{08F8415D-C7BB-4293-A206-391B0CAA94F4}" srcId="{79C936E5-232F-43A6-BDD0-9337F6297223}" destId="{DA8DB2AF-B001-4C85-B8CB-641F2A53F291}" srcOrd="0" destOrd="0" parTransId="{80C3D2B5-3ACE-46D3-BC5F-A1FB270814A9}" sibTransId="{918B78BA-41EB-4605-A887-5F64D655D6EE}"/>
    <dgm:cxn modelId="{2123DC42-C493-4DB8-9CB5-D4DCB681ADD2}" srcId="{687D2110-4EC4-493C-A107-14CB77C18B00}" destId="{C0E162DB-9387-46E9-813C-F9CCEFC7C311}" srcOrd="0" destOrd="0" parTransId="{AC1D66D2-4866-4AA4-8E4C-9407043A7E68}" sibTransId="{98338009-96FD-48F6-847B-DC13EEEBF5AC}"/>
    <dgm:cxn modelId="{A7600D43-CD35-4C1A-955A-97190A079A75}" type="presOf" srcId="{87D0B9CE-6186-496E-8682-2123632EDEB2}" destId="{40B029CD-2355-4645-AE00-B7E4C4B8E5EF}" srcOrd="0" destOrd="0" presId="urn:microsoft.com/office/officeart/2005/8/layout/hierarchy6"/>
    <dgm:cxn modelId="{2A910249-E9CC-4F91-A545-F869011E447A}" srcId="{C0E162DB-9387-46E9-813C-F9CCEFC7C311}" destId="{79C936E5-232F-43A6-BDD0-9337F6297223}" srcOrd="1" destOrd="0" parTransId="{2442B38E-C6E7-4975-9597-6C75BA40B9CD}" sibTransId="{F2744A59-FD1F-41B2-B424-21450A630855}"/>
    <dgm:cxn modelId="{C6FD456D-5486-4F70-9DC3-61FE174579AD}" type="presOf" srcId="{DA8DB2AF-B001-4C85-B8CB-641F2A53F291}" destId="{613CFF79-C4BC-43DF-A116-18E6D1337233}" srcOrd="0" destOrd="0" presId="urn:microsoft.com/office/officeart/2005/8/layout/hierarchy6"/>
    <dgm:cxn modelId="{6315784E-734F-45B9-B37B-0E9AED114A3C}" type="presOf" srcId="{2A2117C6-5C38-4F51-9152-3B7F34473DD8}" destId="{DC648053-4E31-44B9-9E42-6348F642B775}" srcOrd="0" destOrd="0" presId="urn:microsoft.com/office/officeart/2005/8/layout/hierarchy6"/>
    <dgm:cxn modelId="{414D1055-8061-4A73-B45B-13CD4A4EAF1F}" type="presOf" srcId="{E2B57318-BC4E-46B7-9284-0269FABEE864}" destId="{C93FC5A2-1304-4383-9F82-F5BEB158C74B}" srcOrd="0" destOrd="0" presId="urn:microsoft.com/office/officeart/2005/8/layout/hierarchy6"/>
    <dgm:cxn modelId="{49E3A056-BBC1-4774-BDEC-F4E0A5595269}" type="presOf" srcId="{EEB2E082-FA09-4A44-8D0B-76FD249D5941}" destId="{B88FFB8A-9D6E-4609-A16E-367679DC68E6}" srcOrd="0" destOrd="0" presId="urn:microsoft.com/office/officeart/2005/8/layout/hierarchy6"/>
    <dgm:cxn modelId="{64232857-5B21-462F-8A20-4DD0196481FB}" type="presOf" srcId="{2B3AD6A4-B5AB-4AC6-810C-EDCB2CDE5F1B}" destId="{0DB44458-B78F-4F1D-9F91-03B8E41AB7DD}" srcOrd="0" destOrd="0" presId="urn:microsoft.com/office/officeart/2005/8/layout/hierarchy6"/>
    <dgm:cxn modelId="{3DE8A48C-DA19-460B-90C6-C5037B6501EB}" type="presOf" srcId="{8E863B38-5858-4F79-BD82-C078F824EEBA}" destId="{31F983FD-DD0B-4ED6-A9AD-1350D8AF6567}" srcOrd="0" destOrd="0" presId="urn:microsoft.com/office/officeart/2005/8/layout/hierarchy6"/>
    <dgm:cxn modelId="{D372C4A5-760B-4A2D-8DED-F1197024F86B}" type="presOf" srcId="{84193ECB-5EF9-4E1A-9E71-F78E3772631B}" destId="{7231D881-9CB5-43AD-AE22-84BB11C04AED}" srcOrd="0" destOrd="0" presId="urn:microsoft.com/office/officeart/2005/8/layout/hierarchy6"/>
    <dgm:cxn modelId="{48FE19B2-47C7-4793-ACBA-25FCF7AEB82F}" type="presOf" srcId="{2442B38E-C6E7-4975-9597-6C75BA40B9CD}" destId="{6709BC23-CD66-4C6B-A01C-1248F08DE87B}" srcOrd="0" destOrd="0" presId="urn:microsoft.com/office/officeart/2005/8/layout/hierarchy6"/>
    <dgm:cxn modelId="{03B0BEBC-362B-41F3-AEE8-47513B08EC04}" srcId="{C0E162DB-9387-46E9-813C-F9CCEFC7C311}" destId="{87D0B9CE-6186-496E-8682-2123632EDEB2}" srcOrd="0" destOrd="0" parTransId="{EEB2E082-FA09-4A44-8D0B-76FD249D5941}" sibTransId="{E0213F51-A596-4E8C-A0EE-DE753D659B5B}"/>
    <dgm:cxn modelId="{82CDD8C2-6717-42D8-B72B-9F03DA5ABBDD}" type="presOf" srcId="{80C3D2B5-3ACE-46D3-BC5F-A1FB270814A9}" destId="{146C2440-D9CA-447F-8F72-D461F0F8CEE9}" srcOrd="0" destOrd="0" presId="urn:microsoft.com/office/officeart/2005/8/layout/hierarchy6"/>
    <dgm:cxn modelId="{730908FE-E8A1-4E6A-B0D4-5853E80ED7C1}" type="presOf" srcId="{687D2110-4EC4-493C-A107-14CB77C18B00}" destId="{92F095A6-CB3F-4850-A4B4-CCE0C0DB55F1}" srcOrd="0" destOrd="0" presId="urn:microsoft.com/office/officeart/2005/8/layout/hierarchy6"/>
    <dgm:cxn modelId="{4B41D2C0-E78B-40C6-B9EB-DD400960E3CD}" type="presParOf" srcId="{92F095A6-CB3F-4850-A4B4-CCE0C0DB55F1}" destId="{B03A702C-54C5-4AEC-A7C2-EE75B31B06CD}" srcOrd="0" destOrd="0" presId="urn:microsoft.com/office/officeart/2005/8/layout/hierarchy6"/>
    <dgm:cxn modelId="{1823EE7C-CE7B-4E57-8F14-300A7C3BA432}" type="presParOf" srcId="{B03A702C-54C5-4AEC-A7C2-EE75B31B06CD}" destId="{41201749-E1BE-42F6-87D2-70AE47C2126F}" srcOrd="0" destOrd="0" presId="urn:microsoft.com/office/officeart/2005/8/layout/hierarchy6"/>
    <dgm:cxn modelId="{1443AAEE-595D-45B9-986F-CBE30A3D39E2}" type="presParOf" srcId="{41201749-E1BE-42F6-87D2-70AE47C2126F}" destId="{5F3D2EAF-0ECE-4469-88CD-F8E9E9434D19}" srcOrd="0" destOrd="0" presId="urn:microsoft.com/office/officeart/2005/8/layout/hierarchy6"/>
    <dgm:cxn modelId="{F566A996-1FC2-47A2-A86A-D9CB54BA9F1D}" type="presParOf" srcId="{5F3D2EAF-0ECE-4469-88CD-F8E9E9434D19}" destId="{EE90FFF5-FB76-463E-8018-7B6605A785E5}" srcOrd="0" destOrd="0" presId="urn:microsoft.com/office/officeart/2005/8/layout/hierarchy6"/>
    <dgm:cxn modelId="{92C7D4FB-F928-4CAE-95A8-93EAC9A3FA77}" type="presParOf" srcId="{5F3D2EAF-0ECE-4469-88CD-F8E9E9434D19}" destId="{61560E80-894D-4620-AE7B-EBAE69213BFD}" srcOrd="1" destOrd="0" presId="urn:microsoft.com/office/officeart/2005/8/layout/hierarchy6"/>
    <dgm:cxn modelId="{D0EFE273-C186-41C9-9EB3-4DEBC6205971}" type="presParOf" srcId="{61560E80-894D-4620-AE7B-EBAE69213BFD}" destId="{B88FFB8A-9D6E-4609-A16E-367679DC68E6}" srcOrd="0" destOrd="0" presId="urn:microsoft.com/office/officeart/2005/8/layout/hierarchy6"/>
    <dgm:cxn modelId="{93416982-E9CB-4761-8C5C-4DB15D756CA5}" type="presParOf" srcId="{61560E80-894D-4620-AE7B-EBAE69213BFD}" destId="{A55F04AB-6D02-49EF-9AFD-E73F7A5E6731}" srcOrd="1" destOrd="0" presId="urn:microsoft.com/office/officeart/2005/8/layout/hierarchy6"/>
    <dgm:cxn modelId="{2C1B68D7-B69C-487E-AA6A-E76EB00E725E}" type="presParOf" srcId="{A55F04AB-6D02-49EF-9AFD-E73F7A5E6731}" destId="{40B029CD-2355-4645-AE00-B7E4C4B8E5EF}" srcOrd="0" destOrd="0" presId="urn:microsoft.com/office/officeart/2005/8/layout/hierarchy6"/>
    <dgm:cxn modelId="{C08A9802-C34C-4F32-A61C-D13BCBFC5B76}" type="presParOf" srcId="{A55F04AB-6D02-49EF-9AFD-E73F7A5E6731}" destId="{41CD7566-BBB6-4D01-89DA-03D6148B6A86}" srcOrd="1" destOrd="0" presId="urn:microsoft.com/office/officeart/2005/8/layout/hierarchy6"/>
    <dgm:cxn modelId="{02721613-AFDE-483C-8612-9D1B02F04987}" type="presParOf" srcId="{41CD7566-BBB6-4D01-89DA-03D6148B6A86}" destId="{CF4F2A0D-4F2D-43E5-87E3-4D0C98035A9F}" srcOrd="0" destOrd="0" presId="urn:microsoft.com/office/officeart/2005/8/layout/hierarchy6"/>
    <dgm:cxn modelId="{218BC0C1-FA38-4F69-99CA-3444E99A6863}" type="presParOf" srcId="{41CD7566-BBB6-4D01-89DA-03D6148B6A86}" destId="{C4C3D044-5E09-4FE2-ADC8-61D986B23BAB}" srcOrd="1" destOrd="0" presId="urn:microsoft.com/office/officeart/2005/8/layout/hierarchy6"/>
    <dgm:cxn modelId="{DB384E7B-9CFF-42F8-8257-3F6EE53D41FC}" type="presParOf" srcId="{C4C3D044-5E09-4FE2-ADC8-61D986B23BAB}" destId="{C93FC5A2-1304-4383-9F82-F5BEB158C74B}" srcOrd="0" destOrd="0" presId="urn:microsoft.com/office/officeart/2005/8/layout/hierarchy6"/>
    <dgm:cxn modelId="{ED5D599A-7B4B-4381-AB12-B98B53074D5F}" type="presParOf" srcId="{C4C3D044-5E09-4FE2-ADC8-61D986B23BAB}" destId="{128D3A57-7CD5-4E60-8C9C-A74AF7BAA7A9}" srcOrd="1" destOrd="0" presId="urn:microsoft.com/office/officeart/2005/8/layout/hierarchy6"/>
    <dgm:cxn modelId="{7F9A2373-5E40-4A3B-A8E1-963B7774DAD7}" type="presParOf" srcId="{61560E80-894D-4620-AE7B-EBAE69213BFD}" destId="{6709BC23-CD66-4C6B-A01C-1248F08DE87B}" srcOrd="2" destOrd="0" presId="urn:microsoft.com/office/officeart/2005/8/layout/hierarchy6"/>
    <dgm:cxn modelId="{CD9ECC44-6829-4135-BAA8-ED48827D9ED7}" type="presParOf" srcId="{61560E80-894D-4620-AE7B-EBAE69213BFD}" destId="{41EA5040-CF03-4562-B911-33B7FD850A7F}" srcOrd="3" destOrd="0" presId="urn:microsoft.com/office/officeart/2005/8/layout/hierarchy6"/>
    <dgm:cxn modelId="{49304C6F-795D-4ACA-B106-59E4AF0E0370}" type="presParOf" srcId="{41EA5040-CF03-4562-B911-33B7FD850A7F}" destId="{511C6DEC-355D-4C98-9A5C-F4BF63592011}" srcOrd="0" destOrd="0" presId="urn:microsoft.com/office/officeart/2005/8/layout/hierarchy6"/>
    <dgm:cxn modelId="{02EAA3F6-3089-441F-B592-146775B4F741}" type="presParOf" srcId="{41EA5040-CF03-4562-B911-33B7FD850A7F}" destId="{52DF7528-7DBD-4A8B-AE4A-11129DFE0DAB}" srcOrd="1" destOrd="0" presId="urn:microsoft.com/office/officeart/2005/8/layout/hierarchy6"/>
    <dgm:cxn modelId="{C2C74E7F-2939-4AC2-8987-B3162F80E3CB}" type="presParOf" srcId="{52DF7528-7DBD-4A8B-AE4A-11129DFE0DAB}" destId="{146C2440-D9CA-447F-8F72-D461F0F8CEE9}" srcOrd="0" destOrd="0" presId="urn:microsoft.com/office/officeart/2005/8/layout/hierarchy6"/>
    <dgm:cxn modelId="{58AA0A0D-E1DC-4D72-BD23-A44CB20A9472}" type="presParOf" srcId="{52DF7528-7DBD-4A8B-AE4A-11129DFE0DAB}" destId="{80706DC1-5642-4586-86B5-EB891F8A0620}" srcOrd="1" destOrd="0" presId="urn:microsoft.com/office/officeart/2005/8/layout/hierarchy6"/>
    <dgm:cxn modelId="{2F5B2D29-3FD9-423A-9AE7-8E70D7A773EA}" type="presParOf" srcId="{80706DC1-5642-4586-86B5-EB891F8A0620}" destId="{613CFF79-C4BC-43DF-A116-18E6D1337233}" srcOrd="0" destOrd="0" presId="urn:microsoft.com/office/officeart/2005/8/layout/hierarchy6"/>
    <dgm:cxn modelId="{FF60CFC0-F259-4864-87E3-C361C374A948}" type="presParOf" srcId="{80706DC1-5642-4586-86B5-EB891F8A0620}" destId="{9BDB33E7-38E9-4817-87A0-6408E96F073C}" srcOrd="1" destOrd="0" presId="urn:microsoft.com/office/officeart/2005/8/layout/hierarchy6"/>
    <dgm:cxn modelId="{8CD55545-C5C7-4EB5-9E6D-2FDEAA42B87F}" type="presParOf" srcId="{61560E80-894D-4620-AE7B-EBAE69213BFD}" destId="{31F983FD-DD0B-4ED6-A9AD-1350D8AF6567}" srcOrd="4" destOrd="0" presId="urn:microsoft.com/office/officeart/2005/8/layout/hierarchy6"/>
    <dgm:cxn modelId="{F094AE63-67B5-4BC4-A01E-C929CFB5ADF6}" type="presParOf" srcId="{61560E80-894D-4620-AE7B-EBAE69213BFD}" destId="{6FD42367-F995-46FB-AAAC-299FA74F518F}" srcOrd="5" destOrd="0" presId="urn:microsoft.com/office/officeart/2005/8/layout/hierarchy6"/>
    <dgm:cxn modelId="{546FF135-9CCD-477A-B516-BB018AE76BAF}" type="presParOf" srcId="{6FD42367-F995-46FB-AAAC-299FA74F518F}" destId="{DC648053-4E31-44B9-9E42-6348F642B775}" srcOrd="0" destOrd="0" presId="urn:microsoft.com/office/officeart/2005/8/layout/hierarchy6"/>
    <dgm:cxn modelId="{194DF99D-5285-4CE8-8E29-A38621371CBC}" type="presParOf" srcId="{6FD42367-F995-46FB-AAAC-299FA74F518F}" destId="{AA37F30C-D1A8-44D3-9245-8B7F60F6346C}" srcOrd="1" destOrd="0" presId="urn:microsoft.com/office/officeart/2005/8/layout/hierarchy6"/>
    <dgm:cxn modelId="{31F25F1D-D188-476A-B3DD-D33A7DD88997}" type="presParOf" srcId="{AA37F30C-D1A8-44D3-9245-8B7F60F6346C}" destId="{7231D881-9CB5-43AD-AE22-84BB11C04AED}" srcOrd="0" destOrd="0" presId="urn:microsoft.com/office/officeart/2005/8/layout/hierarchy6"/>
    <dgm:cxn modelId="{F1C472A8-61E6-4710-B9B6-C235455BE5C4}" type="presParOf" srcId="{AA37F30C-D1A8-44D3-9245-8B7F60F6346C}" destId="{F835D90A-7B66-467C-990F-564D690CFE52}" srcOrd="1" destOrd="0" presId="urn:microsoft.com/office/officeart/2005/8/layout/hierarchy6"/>
    <dgm:cxn modelId="{DDD56F3F-ECD0-43AD-9F87-C3FF95E8B7F6}" type="presParOf" srcId="{F835D90A-7B66-467C-990F-564D690CFE52}" destId="{0DB44458-B78F-4F1D-9F91-03B8E41AB7DD}" srcOrd="0" destOrd="0" presId="urn:microsoft.com/office/officeart/2005/8/layout/hierarchy6"/>
    <dgm:cxn modelId="{E269E0F8-4F67-41EB-97E1-3F51D89DD09D}" type="presParOf" srcId="{F835D90A-7B66-467C-990F-564D690CFE52}" destId="{F48E1477-B508-41F1-875E-4A30B58A0390}" srcOrd="1" destOrd="0" presId="urn:microsoft.com/office/officeart/2005/8/layout/hierarchy6"/>
    <dgm:cxn modelId="{C7228DE0-1B4B-4C23-A035-533E4A36A5C2}" type="presParOf" srcId="{92F095A6-CB3F-4850-A4B4-CCE0C0DB55F1}" destId="{9AB33941-4FF6-46BD-8706-49938F3797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AE4C4-72F8-464B-BD61-00B251134F0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9F127C-41BE-45CB-8502-381FCCD689EC}">
      <dgm:prSet phldrT="[Текст]"/>
      <dgm:spPr>
        <a:solidFill>
          <a:srgbClr val="00ADB4"/>
        </a:solidFill>
      </dgm:spPr>
      <dgm:t>
        <a:bodyPr/>
        <a:lstStyle/>
        <a:p>
          <a:r>
            <a:rPr lang="ru-RU" b="0" dirty="0">
              <a:latin typeface="+mj-lt"/>
            </a:rPr>
            <a:t>Методы и средства творческой </a:t>
          </a:r>
          <a:r>
            <a:rPr lang="ru-RU" b="1" dirty="0">
              <a:latin typeface="+mj-lt"/>
            </a:rPr>
            <a:t>проектной деятельности</a:t>
          </a:r>
        </a:p>
      </dgm:t>
    </dgm:pt>
    <dgm:pt modelId="{23E64796-DDCA-4169-A8E2-E4C6DAF03ECD}" type="parTrans" cxnId="{8BC74945-02E1-4FA2-86A9-9595AD30C637}">
      <dgm:prSet/>
      <dgm:spPr/>
      <dgm:t>
        <a:bodyPr/>
        <a:lstStyle/>
        <a:p>
          <a:endParaRPr lang="ru-RU" b="0"/>
        </a:p>
      </dgm:t>
    </dgm:pt>
    <dgm:pt modelId="{449892FF-A562-482C-900E-0109083113D3}" type="sibTrans" cxnId="{8BC74945-02E1-4FA2-86A9-9595AD30C637}">
      <dgm:prSet/>
      <dgm:spPr/>
      <dgm:t>
        <a:bodyPr/>
        <a:lstStyle/>
        <a:p>
          <a:endParaRPr lang="ru-RU" b="0"/>
        </a:p>
      </dgm:t>
    </dgm:pt>
    <dgm:pt modelId="{48E2E0C5-900E-47C4-AA2E-48AD16198185}">
      <dgm:prSet phldrT="[Текст]"/>
      <dgm:spPr>
        <a:solidFill>
          <a:srgbClr val="7192C4"/>
        </a:solidFill>
      </dgm:spPr>
      <dgm:t>
        <a:bodyPr/>
        <a:lstStyle/>
        <a:p>
          <a:r>
            <a:rPr lang="ru-RU" b="1" dirty="0">
              <a:latin typeface="+mj-lt"/>
            </a:rPr>
            <a:t>Производство</a:t>
          </a:r>
        </a:p>
      </dgm:t>
    </dgm:pt>
    <dgm:pt modelId="{6D2D7F98-25FA-4527-B510-9290CD29F621}" type="parTrans" cxnId="{8C70187F-8DD4-485B-BF52-24FD84684898}">
      <dgm:prSet/>
      <dgm:spPr/>
      <dgm:t>
        <a:bodyPr/>
        <a:lstStyle/>
        <a:p>
          <a:endParaRPr lang="ru-RU" b="0"/>
        </a:p>
      </dgm:t>
    </dgm:pt>
    <dgm:pt modelId="{962ED77E-C152-46E6-B840-F7A08526ED2A}" type="sibTrans" cxnId="{8C70187F-8DD4-485B-BF52-24FD84684898}">
      <dgm:prSet/>
      <dgm:spPr/>
      <dgm:t>
        <a:bodyPr/>
        <a:lstStyle/>
        <a:p>
          <a:endParaRPr lang="ru-RU" b="0"/>
        </a:p>
      </dgm:t>
    </dgm:pt>
    <dgm:pt modelId="{2504625A-EA9B-4F73-8F9A-8C2EA5838942}">
      <dgm:prSet phldrT="[Текст]"/>
      <dgm:spPr>
        <a:solidFill>
          <a:srgbClr val="F2AB50"/>
        </a:solidFill>
      </dgm:spPr>
      <dgm:t>
        <a:bodyPr/>
        <a:lstStyle/>
        <a:p>
          <a:r>
            <a:rPr lang="ru-RU" b="1" dirty="0">
              <a:latin typeface="+mj-lt"/>
            </a:rPr>
            <a:t>Технология</a:t>
          </a:r>
        </a:p>
      </dgm:t>
    </dgm:pt>
    <dgm:pt modelId="{070F8330-3445-49D3-B8FA-C9869AEC27DA}" type="parTrans" cxnId="{917741CA-7FB2-4237-85FA-911DF6B93B2E}">
      <dgm:prSet/>
      <dgm:spPr/>
      <dgm:t>
        <a:bodyPr/>
        <a:lstStyle/>
        <a:p>
          <a:endParaRPr lang="ru-RU" b="0"/>
        </a:p>
      </dgm:t>
    </dgm:pt>
    <dgm:pt modelId="{77F6AF60-97DE-4866-9D15-4CBBD15DFC6E}" type="sibTrans" cxnId="{917741CA-7FB2-4237-85FA-911DF6B93B2E}">
      <dgm:prSet/>
      <dgm:spPr/>
      <dgm:t>
        <a:bodyPr/>
        <a:lstStyle/>
        <a:p>
          <a:endParaRPr lang="ru-RU" b="0"/>
        </a:p>
      </dgm:t>
    </dgm:pt>
    <dgm:pt modelId="{21D6111B-9FA7-4E73-BC80-CE53C3BAFAEE}">
      <dgm:prSet phldrT="[Текст]"/>
      <dgm:spPr>
        <a:solidFill>
          <a:srgbClr val="59B9B7"/>
        </a:solidFill>
      </dgm:spPr>
      <dgm:t>
        <a:bodyPr/>
        <a:lstStyle/>
        <a:p>
          <a:r>
            <a:rPr lang="ru-RU" b="1" dirty="0">
              <a:latin typeface="+mj-lt"/>
            </a:rPr>
            <a:t>Техника</a:t>
          </a:r>
        </a:p>
      </dgm:t>
    </dgm:pt>
    <dgm:pt modelId="{A9404080-C91E-47DF-A368-89FB3064ACF9}" type="parTrans" cxnId="{162E7F04-CA0F-4747-A8FC-2A6720D57DF4}">
      <dgm:prSet/>
      <dgm:spPr/>
      <dgm:t>
        <a:bodyPr/>
        <a:lstStyle/>
        <a:p>
          <a:endParaRPr lang="ru-RU" b="0"/>
        </a:p>
      </dgm:t>
    </dgm:pt>
    <dgm:pt modelId="{EA75523A-1C98-4743-9EF9-82DC143E1D87}" type="sibTrans" cxnId="{162E7F04-CA0F-4747-A8FC-2A6720D57DF4}">
      <dgm:prSet/>
      <dgm:spPr/>
      <dgm:t>
        <a:bodyPr/>
        <a:lstStyle/>
        <a:p>
          <a:endParaRPr lang="ru-RU" b="0"/>
        </a:p>
      </dgm:t>
    </dgm:pt>
    <dgm:pt modelId="{9E9616EE-482B-453A-9FD8-490A2DF27689}">
      <dgm:prSet phldrT="[Текст]"/>
      <dgm:spPr>
        <a:solidFill>
          <a:srgbClr val="8C7EB1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получения, обработки и использования </a:t>
          </a:r>
          <a:r>
            <a:rPr lang="ru-RU" b="1" dirty="0">
              <a:latin typeface="+mj-lt"/>
            </a:rPr>
            <a:t>материалов </a:t>
          </a:r>
        </a:p>
      </dgm:t>
    </dgm:pt>
    <dgm:pt modelId="{877AF76F-0F59-4370-94D9-6BE0E0BEC048}" type="parTrans" cxnId="{CCDFE07C-A6A2-40C9-88B1-AF03F4A7821D}">
      <dgm:prSet/>
      <dgm:spPr/>
      <dgm:t>
        <a:bodyPr/>
        <a:lstStyle/>
        <a:p>
          <a:endParaRPr lang="ru-RU" b="0"/>
        </a:p>
      </dgm:t>
    </dgm:pt>
    <dgm:pt modelId="{3F1B1740-7403-4A72-94DE-F2E7C5374B32}" type="sibTrans" cxnId="{CCDFE07C-A6A2-40C9-88B1-AF03F4A7821D}">
      <dgm:prSet/>
      <dgm:spPr/>
      <dgm:t>
        <a:bodyPr/>
        <a:lstStyle/>
        <a:p>
          <a:endParaRPr lang="ru-RU" b="0"/>
        </a:p>
      </dgm:t>
    </dgm:pt>
    <dgm:pt modelId="{1418A631-1B14-4728-9449-FB625A600C61}">
      <dgm:prSet/>
      <dgm:spPr>
        <a:solidFill>
          <a:srgbClr val="00ADB4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обработки </a:t>
          </a:r>
          <a:r>
            <a:rPr lang="ru-RU" b="1" dirty="0">
              <a:latin typeface="+mj-lt"/>
            </a:rPr>
            <a:t>пищевых продуктов</a:t>
          </a:r>
        </a:p>
      </dgm:t>
    </dgm:pt>
    <dgm:pt modelId="{95AA0127-DC4A-4F29-A9B0-1E55C81E745F}" type="parTrans" cxnId="{C00666B5-A034-4958-AE1D-9C0A0BC9A6BF}">
      <dgm:prSet/>
      <dgm:spPr/>
      <dgm:t>
        <a:bodyPr/>
        <a:lstStyle/>
        <a:p>
          <a:endParaRPr lang="ru-RU" b="0"/>
        </a:p>
      </dgm:t>
    </dgm:pt>
    <dgm:pt modelId="{9F7126F4-6A34-4DA6-B08B-7DB1B57B3A26}" type="sibTrans" cxnId="{C00666B5-A034-4958-AE1D-9C0A0BC9A6BF}">
      <dgm:prSet/>
      <dgm:spPr/>
      <dgm:t>
        <a:bodyPr/>
        <a:lstStyle/>
        <a:p>
          <a:endParaRPr lang="ru-RU" b="0"/>
        </a:p>
      </dgm:t>
    </dgm:pt>
    <dgm:pt modelId="{58808BBD-391A-49E6-B9A9-904EB7061CCA}">
      <dgm:prSet/>
      <dgm:spPr>
        <a:solidFill>
          <a:srgbClr val="7192C4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получения, преобразования и использования </a:t>
          </a:r>
          <a:r>
            <a:rPr lang="ru-RU" b="1" dirty="0">
              <a:latin typeface="+mj-lt"/>
            </a:rPr>
            <a:t>энергии</a:t>
          </a:r>
        </a:p>
      </dgm:t>
    </dgm:pt>
    <dgm:pt modelId="{BC6272DA-D2ED-44DE-9C0E-4640F1C42771}" type="parTrans" cxnId="{D4A1FCE3-B755-42CD-B2E2-AE8EB433AFB4}">
      <dgm:prSet/>
      <dgm:spPr/>
      <dgm:t>
        <a:bodyPr/>
        <a:lstStyle/>
        <a:p>
          <a:endParaRPr lang="ru-RU" b="0"/>
        </a:p>
      </dgm:t>
    </dgm:pt>
    <dgm:pt modelId="{12B6F365-BD99-4A88-AFF1-E8C0B4BBB80C}" type="sibTrans" cxnId="{D4A1FCE3-B755-42CD-B2E2-AE8EB433AFB4}">
      <dgm:prSet/>
      <dgm:spPr/>
      <dgm:t>
        <a:bodyPr/>
        <a:lstStyle/>
        <a:p>
          <a:endParaRPr lang="ru-RU" b="0"/>
        </a:p>
      </dgm:t>
    </dgm:pt>
    <dgm:pt modelId="{D7D17E22-9292-45D1-857B-0139B6532A3F}">
      <dgm:prSet/>
      <dgm:spPr>
        <a:solidFill>
          <a:srgbClr val="F2AB50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получения, обработки и использования </a:t>
          </a:r>
          <a:r>
            <a:rPr lang="ru-RU" b="1" dirty="0">
              <a:latin typeface="+mj-lt"/>
            </a:rPr>
            <a:t>информации </a:t>
          </a:r>
        </a:p>
      </dgm:t>
    </dgm:pt>
    <dgm:pt modelId="{501EC49E-879B-4290-AF53-434D6F39F1BB}" type="parTrans" cxnId="{4035A736-1A76-470B-9364-E741080762AD}">
      <dgm:prSet/>
      <dgm:spPr/>
      <dgm:t>
        <a:bodyPr/>
        <a:lstStyle/>
        <a:p>
          <a:endParaRPr lang="ru-RU" b="0"/>
        </a:p>
      </dgm:t>
    </dgm:pt>
    <dgm:pt modelId="{A2AD473A-2B7A-4450-805A-4C280C0A1945}" type="sibTrans" cxnId="{4035A736-1A76-470B-9364-E741080762AD}">
      <dgm:prSet/>
      <dgm:spPr/>
      <dgm:t>
        <a:bodyPr/>
        <a:lstStyle/>
        <a:p>
          <a:endParaRPr lang="ru-RU" b="0"/>
        </a:p>
      </dgm:t>
    </dgm:pt>
    <dgm:pt modelId="{110705AB-7A1E-4437-BB68-5BC79024E7AB}">
      <dgm:prSet/>
      <dgm:spPr>
        <a:solidFill>
          <a:srgbClr val="59B9B7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</a:t>
          </a:r>
          <a:r>
            <a:rPr lang="ru-RU" b="1" dirty="0">
              <a:latin typeface="+mj-lt"/>
            </a:rPr>
            <a:t>растениеводства  </a:t>
          </a:r>
        </a:p>
      </dgm:t>
    </dgm:pt>
    <dgm:pt modelId="{D21DEBFD-DF7F-4195-8819-688EE3DDE2A4}" type="parTrans" cxnId="{7F2855AE-E7FC-44CA-BCBC-BF73E1A064A6}">
      <dgm:prSet/>
      <dgm:spPr/>
      <dgm:t>
        <a:bodyPr/>
        <a:lstStyle/>
        <a:p>
          <a:endParaRPr lang="ru-RU" b="0"/>
        </a:p>
      </dgm:t>
    </dgm:pt>
    <dgm:pt modelId="{02E80430-7820-44F9-9952-4226F6C326F0}" type="sibTrans" cxnId="{7F2855AE-E7FC-44CA-BCBC-BF73E1A064A6}">
      <dgm:prSet/>
      <dgm:spPr/>
      <dgm:t>
        <a:bodyPr/>
        <a:lstStyle/>
        <a:p>
          <a:endParaRPr lang="ru-RU" b="0"/>
        </a:p>
      </dgm:t>
    </dgm:pt>
    <dgm:pt modelId="{2292D58F-CBA7-4479-A33D-DFD6FD30F774}">
      <dgm:prSet/>
      <dgm:spPr>
        <a:solidFill>
          <a:srgbClr val="8C7EB1"/>
        </a:solidFill>
      </dgm:spPr>
      <dgm:t>
        <a:bodyPr/>
        <a:lstStyle/>
        <a:p>
          <a:r>
            <a:rPr lang="ru-RU" b="0" dirty="0">
              <a:latin typeface="+mj-lt"/>
            </a:rPr>
            <a:t>Технологии </a:t>
          </a:r>
          <a:r>
            <a:rPr lang="ru-RU" b="1" dirty="0">
              <a:latin typeface="+mj-lt"/>
            </a:rPr>
            <a:t>животноводства</a:t>
          </a:r>
        </a:p>
      </dgm:t>
    </dgm:pt>
    <dgm:pt modelId="{5F451026-DA39-4FEA-B390-84FEB97F0FE8}" type="parTrans" cxnId="{ED3DD9FA-8C24-427C-A28B-7680E92D2085}">
      <dgm:prSet/>
      <dgm:spPr/>
      <dgm:t>
        <a:bodyPr/>
        <a:lstStyle/>
        <a:p>
          <a:endParaRPr lang="ru-RU" b="0"/>
        </a:p>
      </dgm:t>
    </dgm:pt>
    <dgm:pt modelId="{39B10BC0-339C-4945-A42D-513B1280964E}" type="sibTrans" cxnId="{ED3DD9FA-8C24-427C-A28B-7680E92D2085}">
      <dgm:prSet/>
      <dgm:spPr/>
      <dgm:t>
        <a:bodyPr/>
        <a:lstStyle/>
        <a:p>
          <a:endParaRPr lang="ru-RU" b="0"/>
        </a:p>
      </dgm:t>
    </dgm:pt>
    <dgm:pt modelId="{BA1D23F5-2FED-4ED1-8965-920B22190E14}">
      <dgm:prSet/>
      <dgm:spPr>
        <a:solidFill>
          <a:srgbClr val="00ADB4"/>
        </a:solidFill>
      </dgm:spPr>
      <dgm:t>
        <a:bodyPr/>
        <a:lstStyle/>
        <a:p>
          <a:r>
            <a:rPr lang="ru-RU" b="1" dirty="0">
              <a:latin typeface="+mj-lt"/>
            </a:rPr>
            <a:t>Социальные технологии</a:t>
          </a:r>
        </a:p>
      </dgm:t>
    </dgm:pt>
    <dgm:pt modelId="{55EF6415-F67C-47AE-8858-33A610A90AA1}" type="parTrans" cxnId="{70F5256C-DFD6-4CB6-AC40-14728AC98027}">
      <dgm:prSet/>
      <dgm:spPr/>
      <dgm:t>
        <a:bodyPr/>
        <a:lstStyle/>
        <a:p>
          <a:endParaRPr lang="ru-RU" b="0"/>
        </a:p>
      </dgm:t>
    </dgm:pt>
    <dgm:pt modelId="{101F5D2C-EBC5-479B-9002-45A7836D0237}" type="sibTrans" cxnId="{70F5256C-DFD6-4CB6-AC40-14728AC98027}">
      <dgm:prSet/>
      <dgm:spPr/>
      <dgm:t>
        <a:bodyPr/>
        <a:lstStyle/>
        <a:p>
          <a:endParaRPr lang="ru-RU" b="0"/>
        </a:p>
      </dgm:t>
    </dgm:pt>
    <dgm:pt modelId="{E0EDDDA7-2DF6-4F03-9C61-1FDCD65D9869}">
      <dgm:prSet/>
      <dgm:spPr>
        <a:solidFill>
          <a:schemeClr val="bg1"/>
        </a:solidFill>
      </dgm:spPr>
      <dgm:t>
        <a:bodyPr/>
        <a:lstStyle/>
        <a:p>
          <a:endParaRPr lang="ru-RU" b="0"/>
        </a:p>
      </dgm:t>
    </dgm:pt>
    <dgm:pt modelId="{073CB2AC-2973-44E4-81B1-220182761AD0}" type="sibTrans" cxnId="{D34EEBC4-454C-47D9-9197-615175C9ECAF}">
      <dgm:prSet/>
      <dgm:spPr/>
      <dgm:t>
        <a:bodyPr/>
        <a:lstStyle/>
        <a:p>
          <a:endParaRPr lang="ru-RU" b="0"/>
        </a:p>
      </dgm:t>
    </dgm:pt>
    <dgm:pt modelId="{1B997977-087B-4C3F-A9C2-30A6744F2D82}" type="parTrans" cxnId="{D34EEBC4-454C-47D9-9197-615175C9ECAF}">
      <dgm:prSet/>
      <dgm:spPr/>
      <dgm:t>
        <a:bodyPr/>
        <a:lstStyle/>
        <a:p>
          <a:endParaRPr lang="ru-RU" b="0"/>
        </a:p>
      </dgm:t>
    </dgm:pt>
    <dgm:pt modelId="{6F89DA51-7F98-423E-AB2B-395884CE26FA}" type="pres">
      <dgm:prSet presAssocID="{C2FAE4C4-72F8-464B-BD61-00B251134F06}" presName="diagram" presStyleCnt="0">
        <dgm:presLayoutVars>
          <dgm:dir/>
          <dgm:resizeHandles val="exact"/>
        </dgm:presLayoutVars>
      </dgm:prSet>
      <dgm:spPr/>
    </dgm:pt>
    <dgm:pt modelId="{D107FC2E-4FE5-4B86-9AAC-DD80FA1AED42}" type="pres">
      <dgm:prSet presAssocID="{5A9F127C-41BE-45CB-8502-381FCCD689EC}" presName="node" presStyleLbl="node1" presStyleIdx="0" presStyleCnt="12">
        <dgm:presLayoutVars>
          <dgm:bulletEnabled val="1"/>
        </dgm:presLayoutVars>
      </dgm:prSet>
      <dgm:spPr/>
    </dgm:pt>
    <dgm:pt modelId="{C9BFF572-9C9C-4A95-9EE1-B8FCEEB4FC27}" type="pres">
      <dgm:prSet presAssocID="{449892FF-A562-482C-900E-0109083113D3}" presName="sibTrans" presStyleCnt="0"/>
      <dgm:spPr/>
    </dgm:pt>
    <dgm:pt modelId="{20579947-9A6F-4D63-9FD9-1422F4D10D00}" type="pres">
      <dgm:prSet presAssocID="{48E2E0C5-900E-47C4-AA2E-48AD16198185}" presName="node" presStyleLbl="node1" presStyleIdx="1" presStyleCnt="12">
        <dgm:presLayoutVars>
          <dgm:bulletEnabled val="1"/>
        </dgm:presLayoutVars>
      </dgm:prSet>
      <dgm:spPr/>
    </dgm:pt>
    <dgm:pt modelId="{D6DE09B6-268E-4322-BEEF-E7966CF0A846}" type="pres">
      <dgm:prSet presAssocID="{962ED77E-C152-46E6-B840-F7A08526ED2A}" presName="sibTrans" presStyleCnt="0"/>
      <dgm:spPr/>
    </dgm:pt>
    <dgm:pt modelId="{D8127160-6C7E-486C-8AF1-396CAAA15F67}" type="pres">
      <dgm:prSet presAssocID="{2504625A-EA9B-4F73-8F9A-8C2EA5838942}" presName="node" presStyleLbl="node1" presStyleIdx="2" presStyleCnt="12">
        <dgm:presLayoutVars>
          <dgm:bulletEnabled val="1"/>
        </dgm:presLayoutVars>
      </dgm:prSet>
      <dgm:spPr/>
    </dgm:pt>
    <dgm:pt modelId="{5F439EC8-2908-401A-97CB-6529565EE498}" type="pres">
      <dgm:prSet presAssocID="{77F6AF60-97DE-4866-9D15-4CBBD15DFC6E}" presName="sibTrans" presStyleCnt="0"/>
      <dgm:spPr/>
    </dgm:pt>
    <dgm:pt modelId="{0E0DB733-6AA7-4833-9BD4-8B66532AF022}" type="pres">
      <dgm:prSet presAssocID="{21D6111B-9FA7-4E73-BC80-CE53C3BAFAEE}" presName="node" presStyleLbl="node1" presStyleIdx="3" presStyleCnt="12">
        <dgm:presLayoutVars>
          <dgm:bulletEnabled val="1"/>
        </dgm:presLayoutVars>
      </dgm:prSet>
      <dgm:spPr/>
    </dgm:pt>
    <dgm:pt modelId="{C09BBD29-2C30-4B9B-96AF-B1D7117A8D6D}" type="pres">
      <dgm:prSet presAssocID="{EA75523A-1C98-4743-9EF9-82DC143E1D87}" presName="sibTrans" presStyleCnt="0"/>
      <dgm:spPr/>
    </dgm:pt>
    <dgm:pt modelId="{CE8E6014-9A18-40C9-AC8E-CEC4826D809C}" type="pres">
      <dgm:prSet presAssocID="{9E9616EE-482B-453A-9FD8-490A2DF27689}" presName="node" presStyleLbl="node1" presStyleIdx="4" presStyleCnt="12">
        <dgm:presLayoutVars>
          <dgm:bulletEnabled val="1"/>
        </dgm:presLayoutVars>
      </dgm:prSet>
      <dgm:spPr/>
    </dgm:pt>
    <dgm:pt modelId="{405D4287-4AB7-4056-930A-7870AF5CE8E0}" type="pres">
      <dgm:prSet presAssocID="{3F1B1740-7403-4A72-94DE-F2E7C5374B32}" presName="sibTrans" presStyleCnt="0"/>
      <dgm:spPr/>
    </dgm:pt>
    <dgm:pt modelId="{CF3A0069-16B0-43EB-AC43-840CBC525C79}" type="pres">
      <dgm:prSet presAssocID="{1418A631-1B14-4728-9449-FB625A600C61}" presName="node" presStyleLbl="node1" presStyleIdx="5" presStyleCnt="12">
        <dgm:presLayoutVars>
          <dgm:bulletEnabled val="1"/>
        </dgm:presLayoutVars>
      </dgm:prSet>
      <dgm:spPr/>
    </dgm:pt>
    <dgm:pt modelId="{CD715DC1-8D0E-4BD0-B563-4191BFEB43D5}" type="pres">
      <dgm:prSet presAssocID="{9F7126F4-6A34-4DA6-B08B-7DB1B57B3A26}" presName="sibTrans" presStyleCnt="0"/>
      <dgm:spPr/>
    </dgm:pt>
    <dgm:pt modelId="{7B649235-CD7B-4275-9FA6-167B548B9740}" type="pres">
      <dgm:prSet presAssocID="{58808BBD-391A-49E6-B9A9-904EB7061CCA}" presName="node" presStyleLbl="node1" presStyleIdx="6" presStyleCnt="12">
        <dgm:presLayoutVars>
          <dgm:bulletEnabled val="1"/>
        </dgm:presLayoutVars>
      </dgm:prSet>
      <dgm:spPr/>
    </dgm:pt>
    <dgm:pt modelId="{3686748F-6B14-4181-9D78-45652EA652F7}" type="pres">
      <dgm:prSet presAssocID="{12B6F365-BD99-4A88-AFF1-E8C0B4BBB80C}" presName="sibTrans" presStyleCnt="0"/>
      <dgm:spPr/>
    </dgm:pt>
    <dgm:pt modelId="{84453735-6FCA-481C-AC01-66801FB31AC1}" type="pres">
      <dgm:prSet presAssocID="{D7D17E22-9292-45D1-857B-0139B6532A3F}" presName="node" presStyleLbl="node1" presStyleIdx="7" presStyleCnt="12">
        <dgm:presLayoutVars>
          <dgm:bulletEnabled val="1"/>
        </dgm:presLayoutVars>
      </dgm:prSet>
      <dgm:spPr/>
    </dgm:pt>
    <dgm:pt modelId="{3DC4A7D9-77F4-4D90-B820-F6D1DE34F631}" type="pres">
      <dgm:prSet presAssocID="{A2AD473A-2B7A-4450-805A-4C280C0A1945}" presName="sibTrans" presStyleCnt="0"/>
      <dgm:spPr/>
    </dgm:pt>
    <dgm:pt modelId="{0EE5EA54-05AB-4867-A935-89F99ABC4B9B}" type="pres">
      <dgm:prSet presAssocID="{110705AB-7A1E-4437-BB68-5BC79024E7AB}" presName="node" presStyleLbl="node1" presStyleIdx="8" presStyleCnt="12">
        <dgm:presLayoutVars>
          <dgm:bulletEnabled val="1"/>
        </dgm:presLayoutVars>
      </dgm:prSet>
      <dgm:spPr/>
    </dgm:pt>
    <dgm:pt modelId="{D62EA646-76E6-4811-A6EE-C17F37052E80}" type="pres">
      <dgm:prSet presAssocID="{02E80430-7820-44F9-9952-4226F6C326F0}" presName="sibTrans" presStyleCnt="0"/>
      <dgm:spPr/>
    </dgm:pt>
    <dgm:pt modelId="{F5118722-194A-497D-A3A1-71DCBC9DA7E6}" type="pres">
      <dgm:prSet presAssocID="{2292D58F-CBA7-4479-A33D-DFD6FD30F774}" presName="node" presStyleLbl="node1" presStyleIdx="9" presStyleCnt="12">
        <dgm:presLayoutVars>
          <dgm:bulletEnabled val="1"/>
        </dgm:presLayoutVars>
      </dgm:prSet>
      <dgm:spPr/>
    </dgm:pt>
    <dgm:pt modelId="{369CA6E1-EC81-4560-BACE-0C294CB6AB06}" type="pres">
      <dgm:prSet presAssocID="{39B10BC0-339C-4945-A42D-513B1280964E}" presName="sibTrans" presStyleCnt="0"/>
      <dgm:spPr/>
    </dgm:pt>
    <dgm:pt modelId="{274F0500-3829-4ACA-8180-83A1FEC1F70C}" type="pres">
      <dgm:prSet presAssocID="{BA1D23F5-2FED-4ED1-8965-920B22190E14}" presName="node" presStyleLbl="node1" presStyleIdx="10" presStyleCnt="12">
        <dgm:presLayoutVars>
          <dgm:bulletEnabled val="1"/>
        </dgm:presLayoutVars>
      </dgm:prSet>
      <dgm:spPr/>
    </dgm:pt>
    <dgm:pt modelId="{0DE039EF-2416-4464-8168-6F589938A2AA}" type="pres">
      <dgm:prSet presAssocID="{101F5D2C-EBC5-479B-9002-45A7836D0237}" presName="sibTrans" presStyleCnt="0"/>
      <dgm:spPr/>
    </dgm:pt>
    <dgm:pt modelId="{D8924CE6-AC38-467D-8809-DD3153965376}" type="pres">
      <dgm:prSet presAssocID="{E0EDDDA7-2DF6-4F03-9C61-1FDCD65D9869}" presName="node" presStyleLbl="node1" presStyleIdx="11" presStyleCnt="12" custLinFactNeighborX="502">
        <dgm:presLayoutVars>
          <dgm:bulletEnabled val="1"/>
        </dgm:presLayoutVars>
      </dgm:prSet>
      <dgm:spPr/>
    </dgm:pt>
  </dgm:ptLst>
  <dgm:cxnLst>
    <dgm:cxn modelId="{162E7F04-CA0F-4747-A8FC-2A6720D57DF4}" srcId="{C2FAE4C4-72F8-464B-BD61-00B251134F06}" destId="{21D6111B-9FA7-4E73-BC80-CE53C3BAFAEE}" srcOrd="3" destOrd="0" parTransId="{A9404080-C91E-47DF-A368-89FB3064ACF9}" sibTransId="{EA75523A-1C98-4743-9EF9-82DC143E1D87}"/>
    <dgm:cxn modelId="{76CA6B15-19BD-412A-91EC-B6520E782A6E}" type="presOf" srcId="{E0EDDDA7-2DF6-4F03-9C61-1FDCD65D9869}" destId="{D8924CE6-AC38-467D-8809-DD3153965376}" srcOrd="0" destOrd="0" presId="urn:microsoft.com/office/officeart/2005/8/layout/default"/>
    <dgm:cxn modelId="{C4510118-617A-4430-9344-A6F99B04559C}" type="presOf" srcId="{2292D58F-CBA7-4479-A33D-DFD6FD30F774}" destId="{F5118722-194A-497D-A3A1-71DCBC9DA7E6}" srcOrd="0" destOrd="0" presId="urn:microsoft.com/office/officeart/2005/8/layout/default"/>
    <dgm:cxn modelId="{C4E9A91C-20D3-4564-94A7-32D8E818B851}" type="presOf" srcId="{48E2E0C5-900E-47C4-AA2E-48AD16198185}" destId="{20579947-9A6F-4D63-9FD9-1422F4D10D00}" srcOrd="0" destOrd="0" presId="urn:microsoft.com/office/officeart/2005/8/layout/default"/>
    <dgm:cxn modelId="{4035A736-1A76-470B-9364-E741080762AD}" srcId="{C2FAE4C4-72F8-464B-BD61-00B251134F06}" destId="{D7D17E22-9292-45D1-857B-0139B6532A3F}" srcOrd="7" destOrd="0" parTransId="{501EC49E-879B-4290-AF53-434D6F39F1BB}" sibTransId="{A2AD473A-2B7A-4450-805A-4C280C0A1945}"/>
    <dgm:cxn modelId="{3177963D-F899-4566-8870-7303EB84EF13}" type="presOf" srcId="{1418A631-1B14-4728-9449-FB625A600C61}" destId="{CF3A0069-16B0-43EB-AC43-840CBC525C79}" srcOrd="0" destOrd="0" presId="urn:microsoft.com/office/officeart/2005/8/layout/default"/>
    <dgm:cxn modelId="{9CA92140-A9A9-4828-A2C7-A0429658D0F8}" type="presOf" srcId="{9E9616EE-482B-453A-9FD8-490A2DF27689}" destId="{CE8E6014-9A18-40C9-AC8E-CEC4826D809C}" srcOrd="0" destOrd="0" presId="urn:microsoft.com/office/officeart/2005/8/layout/default"/>
    <dgm:cxn modelId="{8BC74945-02E1-4FA2-86A9-9595AD30C637}" srcId="{C2FAE4C4-72F8-464B-BD61-00B251134F06}" destId="{5A9F127C-41BE-45CB-8502-381FCCD689EC}" srcOrd="0" destOrd="0" parTransId="{23E64796-DDCA-4169-A8E2-E4C6DAF03ECD}" sibTransId="{449892FF-A562-482C-900E-0109083113D3}"/>
    <dgm:cxn modelId="{70F5256C-DFD6-4CB6-AC40-14728AC98027}" srcId="{C2FAE4C4-72F8-464B-BD61-00B251134F06}" destId="{BA1D23F5-2FED-4ED1-8965-920B22190E14}" srcOrd="10" destOrd="0" parTransId="{55EF6415-F67C-47AE-8858-33A610A90AA1}" sibTransId="{101F5D2C-EBC5-479B-9002-45A7836D0237}"/>
    <dgm:cxn modelId="{CB57C46C-745E-4736-A4A4-CAA289DF82B3}" type="presOf" srcId="{110705AB-7A1E-4437-BB68-5BC79024E7AB}" destId="{0EE5EA54-05AB-4867-A935-89F99ABC4B9B}" srcOrd="0" destOrd="0" presId="urn:microsoft.com/office/officeart/2005/8/layout/default"/>
    <dgm:cxn modelId="{B942D771-459A-489B-AEF3-7A4C5599D7D0}" type="presOf" srcId="{2504625A-EA9B-4F73-8F9A-8C2EA5838942}" destId="{D8127160-6C7E-486C-8AF1-396CAAA15F67}" srcOrd="0" destOrd="0" presId="urn:microsoft.com/office/officeart/2005/8/layout/default"/>
    <dgm:cxn modelId="{A7DA7A72-EFF3-4A62-BA86-F4BCDB1A94F3}" type="presOf" srcId="{D7D17E22-9292-45D1-857B-0139B6532A3F}" destId="{84453735-6FCA-481C-AC01-66801FB31AC1}" srcOrd="0" destOrd="0" presId="urn:microsoft.com/office/officeart/2005/8/layout/default"/>
    <dgm:cxn modelId="{C0ED4B59-4F8D-433D-96D0-4511436743A6}" type="presOf" srcId="{5A9F127C-41BE-45CB-8502-381FCCD689EC}" destId="{D107FC2E-4FE5-4B86-9AAC-DD80FA1AED42}" srcOrd="0" destOrd="0" presId="urn:microsoft.com/office/officeart/2005/8/layout/default"/>
    <dgm:cxn modelId="{CCDFE07C-A6A2-40C9-88B1-AF03F4A7821D}" srcId="{C2FAE4C4-72F8-464B-BD61-00B251134F06}" destId="{9E9616EE-482B-453A-9FD8-490A2DF27689}" srcOrd="4" destOrd="0" parTransId="{877AF76F-0F59-4370-94D9-6BE0E0BEC048}" sibTransId="{3F1B1740-7403-4A72-94DE-F2E7C5374B32}"/>
    <dgm:cxn modelId="{8C70187F-8DD4-485B-BF52-24FD84684898}" srcId="{C2FAE4C4-72F8-464B-BD61-00B251134F06}" destId="{48E2E0C5-900E-47C4-AA2E-48AD16198185}" srcOrd="1" destOrd="0" parTransId="{6D2D7F98-25FA-4527-B510-9290CD29F621}" sibTransId="{962ED77E-C152-46E6-B840-F7A08526ED2A}"/>
    <dgm:cxn modelId="{771AEB8D-8650-4A55-9333-9194657FF6A6}" type="presOf" srcId="{BA1D23F5-2FED-4ED1-8965-920B22190E14}" destId="{274F0500-3829-4ACA-8180-83A1FEC1F70C}" srcOrd="0" destOrd="0" presId="urn:microsoft.com/office/officeart/2005/8/layout/default"/>
    <dgm:cxn modelId="{26E9658E-D36C-443B-B8C7-93D56EE36E0E}" type="presOf" srcId="{21D6111B-9FA7-4E73-BC80-CE53C3BAFAEE}" destId="{0E0DB733-6AA7-4833-9BD4-8B66532AF022}" srcOrd="0" destOrd="0" presId="urn:microsoft.com/office/officeart/2005/8/layout/default"/>
    <dgm:cxn modelId="{7F2855AE-E7FC-44CA-BCBC-BF73E1A064A6}" srcId="{C2FAE4C4-72F8-464B-BD61-00B251134F06}" destId="{110705AB-7A1E-4437-BB68-5BC79024E7AB}" srcOrd="8" destOrd="0" parTransId="{D21DEBFD-DF7F-4195-8819-688EE3DDE2A4}" sibTransId="{02E80430-7820-44F9-9952-4226F6C326F0}"/>
    <dgm:cxn modelId="{C00666B5-A034-4958-AE1D-9C0A0BC9A6BF}" srcId="{C2FAE4C4-72F8-464B-BD61-00B251134F06}" destId="{1418A631-1B14-4728-9449-FB625A600C61}" srcOrd="5" destOrd="0" parTransId="{95AA0127-DC4A-4F29-A9B0-1E55C81E745F}" sibTransId="{9F7126F4-6A34-4DA6-B08B-7DB1B57B3A26}"/>
    <dgm:cxn modelId="{D34EEBC4-454C-47D9-9197-615175C9ECAF}" srcId="{C2FAE4C4-72F8-464B-BD61-00B251134F06}" destId="{E0EDDDA7-2DF6-4F03-9C61-1FDCD65D9869}" srcOrd="11" destOrd="0" parTransId="{1B997977-087B-4C3F-A9C2-30A6744F2D82}" sibTransId="{073CB2AC-2973-44E4-81B1-220182761AD0}"/>
    <dgm:cxn modelId="{7AF300C9-6089-4D12-B220-7EDF354189CC}" type="presOf" srcId="{58808BBD-391A-49E6-B9A9-904EB7061CCA}" destId="{7B649235-CD7B-4275-9FA6-167B548B9740}" srcOrd="0" destOrd="0" presId="urn:microsoft.com/office/officeart/2005/8/layout/default"/>
    <dgm:cxn modelId="{917741CA-7FB2-4237-85FA-911DF6B93B2E}" srcId="{C2FAE4C4-72F8-464B-BD61-00B251134F06}" destId="{2504625A-EA9B-4F73-8F9A-8C2EA5838942}" srcOrd="2" destOrd="0" parTransId="{070F8330-3445-49D3-B8FA-C9869AEC27DA}" sibTransId="{77F6AF60-97DE-4866-9D15-4CBBD15DFC6E}"/>
    <dgm:cxn modelId="{D4A1FCE3-B755-42CD-B2E2-AE8EB433AFB4}" srcId="{C2FAE4C4-72F8-464B-BD61-00B251134F06}" destId="{58808BBD-391A-49E6-B9A9-904EB7061CCA}" srcOrd="6" destOrd="0" parTransId="{BC6272DA-D2ED-44DE-9C0E-4640F1C42771}" sibTransId="{12B6F365-BD99-4A88-AFF1-E8C0B4BBB80C}"/>
    <dgm:cxn modelId="{96E467F6-0C03-403C-8BEA-9DA2D68F8D65}" type="presOf" srcId="{C2FAE4C4-72F8-464B-BD61-00B251134F06}" destId="{6F89DA51-7F98-423E-AB2B-395884CE26FA}" srcOrd="0" destOrd="0" presId="urn:microsoft.com/office/officeart/2005/8/layout/default"/>
    <dgm:cxn modelId="{ED3DD9FA-8C24-427C-A28B-7680E92D2085}" srcId="{C2FAE4C4-72F8-464B-BD61-00B251134F06}" destId="{2292D58F-CBA7-4479-A33D-DFD6FD30F774}" srcOrd="9" destOrd="0" parTransId="{5F451026-DA39-4FEA-B390-84FEB97F0FE8}" sibTransId="{39B10BC0-339C-4945-A42D-513B1280964E}"/>
    <dgm:cxn modelId="{BE9825C0-E8FA-47AB-88D3-BEBDBACF5608}" type="presParOf" srcId="{6F89DA51-7F98-423E-AB2B-395884CE26FA}" destId="{D107FC2E-4FE5-4B86-9AAC-DD80FA1AED42}" srcOrd="0" destOrd="0" presId="urn:microsoft.com/office/officeart/2005/8/layout/default"/>
    <dgm:cxn modelId="{2EA75FAA-C472-4028-BB88-2136308729AC}" type="presParOf" srcId="{6F89DA51-7F98-423E-AB2B-395884CE26FA}" destId="{C9BFF572-9C9C-4A95-9EE1-B8FCEEB4FC27}" srcOrd="1" destOrd="0" presId="urn:microsoft.com/office/officeart/2005/8/layout/default"/>
    <dgm:cxn modelId="{3398F26F-B6C6-4A03-AB22-732902134A08}" type="presParOf" srcId="{6F89DA51-7F98-423E-AB2B-395884CE26FA}" destId="{20579947-9A6F-4D63-9FD9-1422F4D10D00}" srcOrd="2" destOrd="0" presId="urn:microsoft.com/office/officeart/2005/8/layout/default"/>
    <dgm:cxn modelId="{4F0A1C5C-9F16-4687-83EA-1B06777BC908}" type="presParOf" srcId="{6F89DA51-7F98-423E-AB2B-395884CE26FA}" destId="{D6DE09B6-268E-4322-BEEF-E7966CF0A846}" srcOrd="3" destOrd="0" presId="urn:microsoft.com/office/officeart/2005/8/layout/default"/>
    <dgm:cxn modelId="{63743867-613B-4D5E-9B83-62E50686AA2F}" type="presParOf" srcId="{6F89DA51-7F98-423E-AB2B-395884CE26FA}" destId="{D8127160-6C7E-486C-8AF1-396CAAA15F67}" srcOrd="4" destOrd="0" presId="urn:microsoft.com/office/officeart/2005/8/layout/default"/>
    <dgm:cxn modelId="{E911E8A0-318A-4F5F-B812-B9317537533B}" type="presParOf" srcId="{6F89DA51-7F98-423E-AB2B-395884CE26FA}" destId="{5F439EC8-2908-401A-97CB-6529565EE498}" srcOrd="5" destOrd="0" presId="urn:microsoft.com/office/officeart/2005/8/layout/default"/>
    <dgm:cxn modelId="{66374ABA-7770-4F40-8C06-851B50399A13}" type="presParOf" srcId="{6F89DA51-7F98-423E-AB2B-395884CE26FA}" destId="{0E0DB733-6AA7-4833-9BD4-8B66532AF022}" srcOrd="6" destOrd="0" presId="urn:microsoft.com/office/officeart/2005/8/layout/default"/>
    <dgm:cxn modelId="{8DFB8233-160B-49CF-9AA2-334B11DF01EC}" type="presParOf" srcId="{6F89DA51-7F98-423E-AB2B-395884CE26FA}" destId="{C09BBD29-2C30-4B9B-96AF-B1D7117A8D6D}" srcOrd="7" destOrd="0" presId="urn:microsoft.com/office/officeart/2005/8/layout/default"/>
    <dgm:cxn modelId="{D83A509A-8548-42B3-A2AB-DB3629D88F93}" type="presParOf" srcId="{6F89DA51-7F98-423E-AB2B-395884CE26FA}" destId="{CE8E6014-9A18-40C9-AC8E-CEC4826D809C}" srcOrd="8" destOrd="0" presId="urn:microsoft.com/office/officeart/2005/8/layout/default"/>
    <dgm:cxn modelId="{81FDB992-672A-4090-A589-99172FA78432}" type="presParOf" srcId="{6F89DA51-7F98-423E-AB2B-395884CE26FA}" destId="{405D4287-4AB7-4056-930A-7870AF5CE8E0}" srcOrd="9" destOrd="0" presId="urn:microsoft.com/office/officeart/2005/8/layout/default"/>
    <dgm:cxn modelId="{F6411715-6E6B-419E-9F04-5CE9706EE85D}" type="presParOf" srcId="{6F89DA51-7F98-423E-AB2B-395884CE26FA}" destId="{CF3A0069-16B0-43EB-AC43-840CBC525C79}" srcOrd="10" destOrd="0" presId="urn:microsoft.com/office/officeart/2005/8/layout/default"/>
    <dgm:cxn modelId="{FC188D8F-7247-4DAD-8F59-6D33D288DE77}" type="presParOf" srcId="{6F89DA51-7F98-423E-AB2B-395884CE26FA}" destId="{CD715DC1-8D0E-4BD0-B563-4191BFEB43D5}" srcOrd="11" destOrd="0" presId="urn:microsoft.com/office/officeart/2005/8/layout/default"/>
    <dgm:cxn modelId="{2117BB6D-DD49-407B-BED4-2C6F04B469D1}" type="presParOf" srcId="{6F89DA51-7F98-423E-AB2B-395884CE26FA}" destId="{7B649235-CD7B-4275-9FA6-167B548B9740}" srcOrd="12" destOrd="0" presId="urn:microsoft.com/office/officeart/2005/8/layout/default"/>
    <dgm:cxn modelId="{50BBF752-3DD2-4837-9D98-FE68814D75A5}" type="presParOf" srcId="{6F89DA51-7F98-423E-AB2B-395884CE26FA}" destId="{3686748F-6B14-4181-9D78-45652EA652F7}" srcOrd="13" destOrd="0" presId="urn:microsoft.com/office/officeart/2005/8/layout/default"/>
    <dgm:cxn modelId="{0DAB4018-1049-447F-B67D-6F84F356E5BC}" type="presParOf" srcId="{6F89DA51-7F98-423E-AB2B-395884CE26FA}" destId="{84453735-6FCA-481C-AC01-66801FB31AC1}" srcOrd="14" destOrd="0" presId="urn:microsoft.com/office/officeart/2005/8/layout/default"/>
    <dgm:cxn modelId="{7396DAFC-56B0-48F5-92B1-47FD39123792}" type="presParOf" srcId="{6F89DA51-7F98-423E-AB2B-395884CE26FA}" destId="{3DC4A7D9-77F4-4D90-B820-F6D1DE34F631}" srcOrd="15" destOrd="0" presId="urn:microsoft.com/office/officeart/2005/8/layout/default"/>
    <dgm:cxn modelId="{EC53320C-D26A-43A4-B3D9-63D46BDC213C}" type="presParOf" srcId="{6F89DA51-7F98-423E-AB2B-395884CE26FA}" destId="{0EE5EA54-05AB-4867-A935-89F99ABC4B9B}" srcOrd="16" destOrd="0" presId="urn:microsoft.com/office/officeart/2005/8/layout/default"/>
    <dgm:cxn modelId="{79598B33-C710-4F9E-A211-D210EA0743FD}" type="presParOf" srcId="{6F89DA51-7F98-423E-AB2B-395884CE26FA}" destId="{D62EA646-76E6-4811-A6EE-C17F37052E80}" srcOrd="17" destOrd="0" presId="urn:microsoft.com/office/officeart/2005/8/layout/default"/>
    <dgm:cxn modelId="{D3225FC4-DAB1-44CA-969E-4411A9CA822B}" type="presParOf" srcId="{6F89DA51-7F98-423E-AB2B-395884CE26FA}" destId="{F5118722-194A-497D-A3A1-71DCBC9DA7E6}" srcOrd="18" destOrd="0" presId="urn:microsoft.com/office/officeart/2005/8/layout/default"/>
    <dgm:cxn modelId="{FDD2A715-A3D9-4EA6-84D7-D786A19F0BBF}" type="presParOf" srcId="{6F89DA51-7F98-423E-AB2B-395884CE26FA}" destId="{369CA6E1-EC81-4560-BACE-0C294CB6AB06}" srcOrd="19" destOrd="0" presId="urn:microsoft.com/office/officeart/2005/8/layout/default"/>
    <dgm:cxn modelId="{620B0DF7-E8B3-4C19-934B-36C829CCF723}" type="presParOf" srcId="{6F89DA51-7F98-423E-AB2B-395884CE26FA}" destId="{274F0500-3829-4ACA-8180-83A1FEC1F70C}" srcOrd="20" destOrd="0" presId="urn:microsoft.com/office/officeart/2005/8/layout/default"/>
    <dgm:cxn modelId="{7B84D7D7-7461-435F-86B8-4E4AB53D280A}" type="presParOf" srcId="{6F89DA51-7F98-423E-AB2B-395884CE26FA}" destId="{0DE039EF-2416-4464-8168-6F589938A2AA}" srcOrd="21" destOrd="0" presId="urn:microsoft.com/office/officeart/2005/8/layout/default"/>
    <dgm:cxn modelId="{B6936807-9704-426A-899B-BE74255E34C3}" type="presParOf" srcId="{6F89DA51-7F98-423E-AB2B-395884CE26FA}" destId="{D8924CE6-AC38-467D-8809-DD315396537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0FFF5-FB76-463E-8018-7B6605A785E5}">
      <dsp:nvSpPr>
        <dsp:cNvPr id="0" name=""/>
        <dsp:cNvSpPr/>
      </dsp:nvSpPr>
      <dsp:spPr>
        <a:xfrm>
          <a:off x="2424228" y="470926"/>
          <a:ext cx="6782420" cy="8444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 Narrow" panose="020B0606020202030204" pitchFamily="34" charset="0"/>
            </a:rPr>
            <a:t>Три ключевых содержательных блока</a:t>
          </a:r>
        </a:p>
      </dsp:txBody>
      <dsp:txXfrm>
        <a:off x="2448961" y="495659"/>
        <a:ext cx="6732954" cy="794967"/>
      </dsp:txXfrm>
    </dsp:sp>
    <dsp:sp modelId="{B88FFB8A-9D6E-4609-A16E-367679DC68E6}">
      <dsp:nvSpPr>
        <dsp:cNvPr id="0" name=""/>
        <dsp:cNvSpPr/>
      </dsp:nvSpPr>
      <dsp:spPr>
        <a:xfrm>
          <a:off x="1720136" y="1315360"/>
          <a:ext cx="4095302" cy="458581"/>
        </a:xfrm>
        <a:custGeom>
          <a:avLst/>
          <a:gdLst/>
          <a:ahLst/>
          <a:cxnLst/>
          <a:rect l="0" t="0" r="0" b="0"/>
          <a:pathLst>
            <a:path>
              <a:moveTo>
                <a:pt x="4095302" y="0"/>
              </a:moveTo>
              <a:lnTo>
                <a:pt x="4095302" y="229290"/>
              </a:lnTo>
              <a:lnTo>
                <a:pt x="0" y="229290"/>
              </a:lnTo>
              <a:lnTo>
                <a:pt x="0" y="4585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29CD-2355-4645-AE00-B7E4C4B8E5EF}">
      <dsp:nvSpPr>
        <dsp:cNvPr id="0" name=""/>
        <dsp:cNvSpPr/>
      </dsp:nvSpPr>
      <dsp:spPr>
        <a:xfrm>
          <a:off x="8657" y="1773941"/>
          <a:ext cx="3422956" cy="700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 Narrow" panose="020B0606020202030204" pitchFamily="34" charset="0"/>
            </a:rPr>
            <a:t>Технология</a:t>
          </a:r>
        </a:p>
      </dsp:txBody>
      <dsp:txXfrm>
        <a:off x="29177" y="1794461"/>
        <a:ext cx="3381916" cy="659549"/>
      </dsp:txXfrm>
    </dsp:sp>
    <dsp:sp modelId="{CF4F2A0D-4F2D-43E5-87E3-4D0C98035A9F}">
      <dsp:nvSpPr>
        <dsp:cNvPr id="0" name=""/>
        <dsp:cNvSpPr/>
      </dsp:nvSpPr>
      <dsp:spPr>
        <a:xfrm>
          <a:off x="1674416" y="2474530"/>
          <a:ext cx="91440" cy="457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FC5A2-1304-4383-9F82-F5BEB158C74B}">
      <dsp:nvSpPr>
        <dsp:cNvPr id="0" name=""/>
        <dsp:cNvSpPr/>
      </dsp:nvSpPr>
      <dsp:spPr>
        <a:xfrm>
          <a:off x="8657" y="2932013"/>
          <a:ext cx="3422956" cy="8444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Arial Narrow" panose="020B0606020202030204" pitchFamily="34" charset="0"/>
            </a:rPr>
            <a:t>Теория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3390" y="2956746"/>
        <a:ext cx="3373490" cy="794967"/>
      </dsp:txXfrm>
    </dsp:sp>
    <dsp:sp modelId="{6709BC23-CD66-4C6B-A01C-1248F08DE87B}">
      <dsp:nvSpPr>
        <dsp:cNvPr id="0" name=""/>
        <dsp:cNvSpPr/>
      </dsp:nvSpPr>
      <dsp:spPr>
        <a:xfrm>
          <a:off x="5657761" y="1315360"/>
          <a:ext cx="157677" cy="458581"/>
        </a:xfrm>
        <a:custGeom>
          <a:avLst/>
          <a:gdLst/>
          <a:ahLst/>
          <a:cxnLst/>
          <a:rect l="0" t="0" r="0" b="0"/>
          <a:pathLst>
            <a:path>
              <a:moveTo>
                <a:pt x="157677" y="0"/>
              </a:moveTo>
              <a:lnTo>
                <a:pt x="157677" y="229290"/>
              </a:lnTo>
              <a:lnTo>
                <a:pt x="0" y="229290"/>
              </a:lnTo>
              <a:lnTo>
                <a:pt x="0" y="4585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C6DEC-355D-4C98-9A5C-F4BF63592011}">
      <dsp:nvSpPr>
        <dsp:cNvPr id="0" name=""/>
        <dsp:cNvSpPr/>
      </dsp:nvSpPr>
      <dsp:spPr>
        <a:xfrm>
          <a:off x="3946283" y="1773941"/>
          <a:ext cx="3422956" cy="700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 Narrow" panose="020B0606020202030204" pitchFamily="34" charset="0"/>
            </a:rPr>
            <a:t>Культура</a:t>
          </a:r>
        </a:p>
      </dsp:txBody>
      <dsp:txXfrm>
        <a:off x="3966803" y="1794461"/>
        <a:ext cx="3381916" cy="659549"/>
      </dsp:txXfrm>
    </dsp:sp>
    <dsp:sp modelId="{146C2440-D9CA-447F-8F72-D461F0F8CEE9}">
      <dsp:nvSpPr>
        <dsp:cNvPr id="0" name=""/>
        <dsp:cNvSpPr/>
      </dsp:nvSpPr>
      <dsp:spPr>
        <a:xfrm>
          <a:off x="5612041" y="2474530"/>
          <a:ext cx="91440" cy="457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FF79-C4BC-43DF-A116-18E6D1337233}">
      <dsp:nvSpPr>
        <dsp:cNvPr id="0" name=""/>
        <dsp:cNvSpPr/>
      </dsp:nvSpPr>
      <dsp:spPr>
        <a:xfrm>
          <a:off x="3946283" y="2932013"/>
          <a:ext cx="3422956" cy="8444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Практика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971016" y="2956746"/>
        <a:ext cx="3373490" cy="794967"/>
      </dsp:txXfrm>
    </dsp:sp>
    <dsp:sp modelId="{31F983FD-DD0B-4ED6-A9AD-1350D8AF6567}">
      <dsp:nvSpPr>
        <dsp:cNvPr id="0" name=""/>
        <dsp:cNvSpPr/>
      </dsp:nvSpPr>
      <dsp:spPr>
        <a:xfrm>
          <a:off x="5815438" y="1315360"/>
          <a:ext cx="3779948" cy="45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90"/>
              </a:lnTo>
              <a:lnTo>
                <a:pt x="3779948" y="229290"/>
              </a:lnTo>
              <a:lnTo>
                <a:pt x="3779948" y="4585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48053-4E31-44B9-9E42-6348F642B775}">
      <dsp:nvSpPr>
        <dsp:cNvPr id="0" name=""/>
        <dsp:cNvSpPr/>
      </dsp:nvSpPr>
      <dsp:spPr>
        <a:xfrm>
          <a:off x="7883908" y="1773941"/>
          <a:ext cx="3422956" cy="700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 Narrow" panose="020B0606020202030204" pitchFamily="34" charset="0"/>
            </a:rPr>
            <a:t>Профориентация:</a:t>
          </a:r>
        </a:p>
      </dsp:txBody>
      <dsp:txXfrm>
        <a:off x="7904428" y="1794461"/>
        <a:ext cx="3381916" cy="659549"/>
      </dsp:txXfrm>
    </dsp:sp>
    <dsp:sp modelId="{7231D881-9CB5-43AD-AE22-84BB11C04AED}">
      <dsp:nvSpPr>
        <dsp:cNvPr id="0" name=""/>
        <dsp:cNvSpPr/>
      </dsp:nvSpPr>
      <dsp:spPr>
        <a:xfrm>
          <a:off x="9549666" y="2474530"/>
          <a:ext cx="91440" cy="457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44458-B78F-4F1D-9F91-03B8E41AB7DD}">
      <dsp:nvSpPr>
        <dsp:cNvPr id="0" name=""/>
        <dsp:cNvSpPr/>
      </dsp:nvSpPr>
      <dsp:spPr>
        <a:xfrm>
          <a:off x="7883908" y="2932013"/>
          <a:ext cx="3422956" cy="8444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Профессиональные пробы</a:t>
          </a:r>
        </a:p>
      </dsp:txBody>
      <dsp:txXfrm>
        <a:off x="7908641" y="2956746"/>
        <a:ext cx="3373490" cy="794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7FC2E-4FE5-4B86-9AAC-DD80FA1AED42}">
      <dsp:nvSpPr>
        <dsp:cNvPr id="0" name=""/>
        <dsp:cNvSpPr/>
      </dsp:nvSpPr>
      <dsp:spPr>
        <a:xfrm>
          <a:off x="3189" y="43705"/>
          <a:ext cx="2530394" cy="1518236"/>
        </a:xfrm>
        <a:prstGeom prst="rect">
          <a:avLst/>
        </a:prstGeom>
        <a:solidFill>
          <a:srgbClr val="00ADB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Методы и средства творческой </a:t>
          </a:r>
          <a:r>
            <a:rPr lang="ru-RU" sz="1900" b="1" kern="1200" dirty="0">
              <a:latin typeface="+mj-lt"/>
            </a:rPr>
            <a:t>проектной деятельности</a:t>
          </a:r>
        </a:p>
      </dsp:txBody>
      <dsp:txXfrm>
        <a:off x="3189" y="43705"/>
        <a:ext cx="2530394" cy="1518236"/>
      </dsp:txXfrm>
    </dsp:sp>
    <dsp:sp modelId="{20579947-9A6F-4D63-9FD9-1422F4D10D00}">
      <dsp:nvSpPr>
        <dsp:cNvPr id="0" name=""/>
        <dsp:cNvSpPr/>
      </dsp:nvSpPr>
      <dsp:spPr>
        <a:xfrm>
          <a:off x="2786623" y="43705"/>
          <a:ext cx="2530394" cy="1518236"/>
        </a:xfrm>
        <a:prstGeom prst="rect">
          <a:avLst/>
        </a:prstGeom>
        <a:solidFill>
          <a:srgbClr val="7192C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+mj-lt"/>
            </a:rPr>
            <a:t>Производство</a:t>
          </a:r>
        </a:p>
      </dsp:txBody>
      <dsp:txXfrm>
        <a:off x="2786623" y="43705"/>
        <a:ext cx="2530394" cy="1518236"/>
      </dsp:txXfrm>
    </dsp:sp>
    <dsp:sp modelId="{D8127160-6C7E-486C-8AF1-396CAAA15F67}">
      <dsp:nvSpPr>
        <dsp:cNvPr id="0" name=""/>
        <dsp:cNvSpPr/>
      </dsp:nvSpPr>
      <dsp:spPr>
        <a:xfrm>
          <a:off x="5570057" y="43705"/>
          <a:ext cx="2530394" cy="1518236"/>
        </a:xfrm>
        <a:prstGeom prst="rect">
          <a:avLst/>
        </a:prstGeom>
        <a:solidFill>
          <a:srgbClr val="F2AB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+mj-lt"/>
            </a:rPr>
            <a:t>Технология</a:t>
          </a:r>
        </a:p>
      </dsp:txBody>
      <dsp:txXfrm>
        <a:off x="5570057" y="43705"/>
        <a:ext cx="2530394" cy="1518236"/>
      </dsp:txXfrm>
    </dsp:sp>
    <dsp:sp modelId="{0E0DB733-6AA7-4833-9BD4-8B66532AF022}">
      <dsp:nvSpPr>
        <dsp:cNvPr id="0" name=""/>
        <dsp:cNvSpPr/>
      </dsp:nvSpPr>
      <dsp:spPr>
        <a:xfrm>
          <a:off x="8353491" y="43705"/>
          <a:ext cx="2530394" cy="1518236"/>
        </a:xfrm>
        <a:prstGeom prst="rect">
          <a:avLst/>
        </a:prstGeom>
        <a:solidFill>
          <a:srgbClr val="59B9B7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+mj-lt"/>
            </a:rPr>
            <a:t>Техника</a:t>
          </a:r>
        </a:p>
      </dsp:txBody>
      <dsp:txXfrm>
        <a:off x="8353491" y="43705"/>
        <a:ext cx="2530394" cy="1518236"/>
      </dsp:txXfrm>
    </dsp:sp>
    <dsp:sp modelId="{CE8E6014-9A18-40C9-AC8E-CEC4826D809C}">
      <dsp:nvSpPr>
        <dsp:cNvPr id="0" name=""/>
        <dsp:cNvSpPr/>
      </dsp:nvSpPr>
      <dsp:spPr>
        <a:xfrm>
          <a:off x="3189" y="1814981"/>
          <a:ext cx="2530394" cy="1518236"/>
        </a:xfrm>
        <a:prstGeom prst="rect">
          <a:avLst/>
        </a:prstGeom>
        <a:solidFill>
          <a:srgbClr val="8C7EB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получения, обработки и использования </a:t>
          </a:r>
          <a:r>
            <a:rPr lang="ru-RU" sz="1900" b="1" kern="1200" dirty="0">
              <a:latin typeface="+mj-lt"/>
            </a:rPr>
            <a:t>материалов </a:t>
          </a:r>
        </a:p>
      </dsp:txBody>
      <dsp:txXfrm>
        <a:off x="3189" y="1814981"/>
        <a:ext cx="2530394" cy="1518236"/>
      </dsp:txXfrm>
    </dsp:sp>
    <dsp:sp modelId="{CF3A0069-16B0-43EB-AC43-840CBC525C79}">
      <dsp:nvSpPr>
        <dsp:cNvPr id="0" name=""/>
        <dsp:cNvSpPr/>
      </dsp:nvSpPr>
      <dsp:spPr>
        <a:xfrm>
          <a:off x="2786623" y="1814981"/>
          <a:ext cx="2530394" cy="1518236"/>
        </a:xfrm>
        <a:prstGeom prst="rect">
          <a:avLst/>
        </a:prstGeom>
        <a:solidFill>
          <a:srgbClr val="00ADB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обработки </a:t>
          </a:r>
          <a:r>
            <a:rPr lang="ru-RU" sz="1900" b="1" kern="1200" dirty="0">
              <a:latin typeface="+mj-lt"/>
            </a:rPr>
            <a:t>пищевых продуктов</a:t>
          </a:r>
        </a:p>
      </dsp:txBody>
      <dsp:txXfrm>
        <a:off x="2786623" y="1814981"/>
        <a:ext cx="2530394" cy="1518236"/>
      </dsp:txXfrm>
    </dsp:sp>
    <dsp:sp modelId="{7B649235-CD7B-4275-9FA6-167B548B9740}">
      <dsp:nvSpPr>
        <dsp:cNvPr id="0" name=""/>
        <dsp:cNvSpPr/>
      </dsp:nvSpPr>
      <dsp:spPr>
        <a:xfrm>
          <a:off x="5570057" y="1814981"/>
          <a:ext cx="2530394" cy="1518236"/>
        </a:xfrm>
        <a:prstGeom prst="rect">
          <a:avLst/>
        </a:prstGeom>
        <a:solidFill>
          <a:srgbClr val="7192C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получения, преобразования и использования </a:t>
          </a:r>
          <a:r>
            <a:rPr lang="ru-RU" sz="1900" b="1" kern="1200" dirty="0">
              <a:latin typeface="+mj-lt"/>
            </a:rPr>
            <a:t>энергии</a:t>
          </a:r>
        </a:p>
      </dsp:txBody>
      <dsp:txXfrm>
        <a:off x="5570057" y="1814981"/>
        <a:ext cx="2530394" cy="1518236"/>
      </dsp:txXfrm>
    </dsp:sp>
    <dsp:sp modelId="{84453735-6FCA-481C-AC01-66801FB31AC1}">
      <dsp:nvSpPr>
        <dsp:cNvPr id="0" name=""/>
        <dsp:cNvSpPr/>
      </dsp:nvSpPr>
      <dsp:spPr>
        <a:xfrm>
          <a:off x="8353491" y="1814981"/>
          <a:ext cx="2530394" cy="1518236"/>
        </a:xfrm>
        <a:prstGeom prst="rect">
          <a:avLst/>
        </a:prstGeom>
        <a:solidFill>
          <a:srgbClr val="F2AB5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получения, обработки и использования </a:t>
          </a:r>
          <a:r>
            <a:rPr lang="ru-RU" sz="1900" b="1" kern="1200" dirty="0">
              <a:latin typeface="+mj-lt"/>
            </a:rPr>
            <a:t>информации </a:t>
          </a:r>
        </a:p>
      </dsp:txBody>
      <dsp:txXfrm>
        <a:off x="8353491" y="1814981"/>
        <a:ext cx="2530394" cy="1518236"/>
      </dsp:txXfrm>
    </dsp:sp>
    <dsp:sp modelId="{0EE5EA54-05AB-4867-A935-89F99ABC4B9B}">
      <dsp:nvSpPr>
        <dsp:cNvPr id="0" name=""/>
        <dsp:cNvSpPr/>
      </dsp:nvSpPr>
      <dsp:spPr>
        <a:xfrm>
          <a:off x="3189" y="3586257"/>
          <a:ext cx="2530394" cy="1518236"/>
        </a:xfrm>
        <a:prstGeom prst="rect">
          <a:avLst/>
        </a:prstGeom>
        <a:solidFill>
          <a:srgbClr val="59B9B7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</a:t>
          </a:r>
          <a:r>
            <a:rPr lang="ru-RU" sz="1900" b="1" kern="1200" dirty="0">
              <a:latin typeface="+mj-lt"/>
            </a:rPr>
            <a:t>растениеводства  </a:t>
          </a:r>
        </a:p>
      </dsp:txBody>
      <dsp:txXfrm>
        <a:off x="3189" y="3586257"/>
        <a:ext cx="2530394" cy="1518236"/>
      </dsp:txXfrm>
    </dsp:sp>
    <dsp:sp modelId="{F5118722-194A-497D-A3A1-71DCBC9DA7E6}">
      <dsp:nvSpPr>
        <dsp:cNvPr id="0" name=""/>
        <dsp:cNvSpPr/>
      </dsp:nvSpPr>
      <dsp:spPr>
        <a:xfrm>
          <a:off x="2786623" y="3586257"/>
          <a:ext cx="2530394" cy="1518236"/>
        </a:xfrm>
        <a:prstGeom prst="rect">
          <a:avLst/>
        </a:prstGeom>
        <a:solidFill>
          <a:srgbClr val="8C7EB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kern="1200" dirty="0">
              <a:latin typeface="+mj-lt"/>
            </a:rPr>
            <a:t>Технологии </a:t>
          </a:r>
          <a:r>
            <a:rPr lang="ru-RU" sz="1900" b="1" kern="1200" dirty="0">
              <a:latin typeface="+mj-lt"/>
            </a:rPr>
            <a:t>животноводства</a:t>
          </a:r>
        </a:p>
      </dsp:txBody>
      <dsp:txXfrm>
        <a:off x="2786623" y="3586257"/>
        <a:ext cx="2530394" cy="1518236"/>
      </dsp:txXfrm>
    </dsp:sp>
    <dsp:sp modelId="{274F0500-3829-4ACA-8180-83A1FEC1F70C}">
      <dsp:nvSpPr>
        <dsp:cNvPr id="0" name=""/>
        <dsp:cNvSpPr/>
      </dsp:nvSpPr>
      <dsp:spPr>
        <a:xfrm>
          <a:off x="5570057" y="3586257"/>
          <a:ext cx="2530394" cy="1518236"/>
        </a:xfrm>
        <a:prstGeom prst="rect">
          <a:avLst/>
        </a:prstGeom>
        <a:solidFill>
          <a:srgbClr val="00ADB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+mj-lt"/>
            </a:rPr>
            <a:t>Социальные технологии</a:t>
          </a:r>
        </a:p>
      </dsp:txBody>
      <dsp:txXfrm>
        <a:off x="5570057" y="3586257"/>
        <a:ext cx="2530394" cy="1518236"/>
      </dsp:txXfrm>
    </dsp:sp>
    <dsp:sp modelId="{D8924CE6-AC38-467D-8809-DD3153965376}">
      <dsp:nvSpPr>
        <dsp:cNvPr id="0" name=""/>
        <dsp:cNvSpPr/>
      </dsp:nvSpPr>
      <dsp:spPr>
        <a:xfrm>
          <a:off x="8356680" y="3586257"/>
          <a:ext cx="2530394" cy="1518236"/>
        </a:xfrm>
        <a:prstGeom prst="rect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b="0" kern="1200"/>
        </a:p>
      </dsp:txBody>
      <dsp:txXfrm>
        <a:off x="8356680" y="3586257"/>
        <a:ext cx="2530394" cy="151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F4340-62A9-4E6D-BE10-F28CF8FE0EE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433F-AA6D-47DB-B8C8-9526617E0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63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6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же изменилось в ПООП. Раньше у нас было блочное построение программы и было три блока современные технологии (гуманитарные, материальные, социальные) и перспективы их развития, 2 и 3  блоки не изменились. Но в программе теперь к каждому блоку прописаны новые функциональные значения</a:t>
            </a:r>
          </a:p>
          <a:p>
            <a:endParaRPr lang="ru-RU" dirty="0"/>
          </a:p>
          <a:p>
            <a:r>
              <a:rPr lang="ru-RU" dirty="0"/>
              <a:t>Первый блок включает содержание, позволяющее познакомить обучающихся с различными технологиями ( современными материальными и информационными технологиям, с позиции историко-географического подхода это и история техники, история развития технологических укладов, реально существующие сейчас технологии, показывающее технологическую эволюцию человечества и тренды ближайших десятилетий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Второй </a:t>
            </a:r>
            <a:r>
              <a:rPr lang="ru-RU" dirty="0" err="1"/>
              <a:t>блок»Культура</a:t>
            </a:r>
            <a:r>
              <a:rPr lang="ru-RU" dirty="0"/>
              <a:t>» это технологическая культура  очень важная составляющая личности современного человека. Поэтому школа позволяет обучающемуся получить опыт персонифицированного действия в рамках разработки технологических решений, в рамках проектной деятельности ( изучения и применения навыков использования средств технологического оснащения, а также специального и специализированного программного обеспечения. ) Здесь и технологии ручного труда и автоматизированные системы.</a:t>
            </a:r>
          </a:p>
          <a:p>
            <a:r>
              <a:rPr lang="ru-RU" dirty="0"/>
              <a:t>Содержание второго блока организовано таким образом, чтобы формировать универсальные учебные действия обучающихся, в первую очередь регулятивные (работа по инструкции, анализ ситуации, постановка цели и задач, планирование деятельности и ресурсов, планирование и осуществление текущего контроля деятельности, разработка документации, оценка результата и продукта деятельности) и коммуникативные (письменная коммуникация, публичное выступление, продуктивное групповое взаимодействие). </a:t>
            </a:r>
          </a:p>
          <a:p>
            <a:r>
              <a:rPr lang="ru-RU" dirty="0"/>
              <a:t>Базовыми образовательными технологиями, обеспечивающими работу с содержанием второго блока, являются технологии проектной деятельности. </a:t>
            </a:r>
          </a:p>
          <a:p>
            <a:r>
              <a:rPr lang="ru-RU" dirty="0"/>
              <a:t>Второй блок реализуется в следующих организационных формах:</a:t>
            </a:r>
          </a:p>
          <a:p>
            <a:r>
              <a:rPr lang="ru-RU" dirty="0"/>
              <a:t> теоретическое обучение и формирование информационной основы проектной деятельности — в рамках урочной деятельности; </a:t>
            </a:r>
          </a:p>
          <a:p>
            <a:r>
              <a:rPr lang="ru-RU" dirty="0"/>
              <a:t> практические работы с инструментами и оборудованием, а также в средах моделирования, программирования и конструирования — в рамках урочной деятельности; </a:t>
            </a:r>
          </a:p>
          <a:p>
            <a:r>
              <a:rPr lang="ru-RU" dirty="0"/>
              <a:t> проектная деятельность в рамках урочной и внеурочной деятельности.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Третий блок «Личностное развитие» связан с самоопределением, построением личной траектории жизненных планах,  реализации себя в жизни ( содержания обеспечивает обучающегося информацией о профессиональной деятельности в контексте современных производственных технологий; производящих отраслях и сфере услуг конкретного региона, региональных рынках труда; законах, которым подчиняется развитие трудовых ресурсов современного общества, а также позволяет сформировать ситуации, в которых обучающийся получает возможность социально-профессиональных проб и опыт принятия и обоснования собственных решений. 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5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блоков появились и модули. Программа носит </a:t>
            </a:r>
            <a:r>
              <a:rPr lang="ru-RU" dirty="0" err="1"/>
              <a:t>блочно</a:t>
            </a:r>
            <a:r>
              <a:rPr lang="ru-RU" dirty="0"/>
              <a:t>-модульный характер построения. Модули носит узко-направленное знакомство с какой-то конкретной группой технологий  или конкретным направлением развития экономики. И В этих модулях мы можем реализовать рекомендации концепции переход от традиционных технологий к перспективным.  1-2 модули традиционные  3 модуль наполовину традиционный т. к. графическая грамотность была частью нашей предметной областью, ручное черчение не всегда сейчас является актуальной  в век цифровизации и автоматизации важна и компьютерная графика, это развивает и компьютерные и графические навыки. 4-6 модули инновационные, но отражают тренды ближайших десятилетий. Робототехника интегрирующий связывает знания и физики и технологий машиноведения, материаловедения, функциональное значение,. Автоматизация процессов – перспективное развитие производства, сложных видов работ. И два доп. Модуля каждое ОУ вправе определить важность этих обязательных модулей.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6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Эти блоки и модули связаны и согласуются во </a:t>
            </a:r>
            <a:r>
              <a:rPr lang="ru-RU" dirty="0" err="1"/>
              <a:t>взаимоинтеграции</a:t>
            </a:r>
            <a:r>
              <a:rPr lang="ru-RU" dirty="0"/>
              <a:t> и модули конкретизируют содержание представленных блоков. В метод. Рек  представлена реализации я классам 5 класс рекомендовано изучение робот-и, общие подходы, общие устройства </a:t>
            </a:r>
            <a:r>
              <a:rPr lang="ru-RU" dirty="0" err="1"/>
              <a:t>роботехнических</a:t>
            </a:r>
            <a:r>
              <a:rPr lang="ru-RU" dirty="0"/>
              <a:t> конструкций.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EBA32-1118-4F02-B6C1-D16580288A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блоки содержания должны быть сохранены в полном формате, а вариативная часть это различные модули, которые могут преподаваться в различных тематических кейсов и различной продолжительности. например робототехника в 5 классе 4 часа, а в 8 20 часов</a:t>
            </a:r>
          </a:p>
          <a:p>
            <a:r>
              <a:rPr lang="ru-RU" dirty="0"/>
              <a:t> Содержание </a:t>
            </a:r>
            <a:r>
              <a:rPr lang="ru-RU" dirty="0" err="1"/>
              <a:t>варириативной</a:t>
            </a:r>
            <a:r>
              <a:rPr lang="ru-RU" dirty="0"/>
              <a:t> части должна отражать специфику научно-технологического развития региона. (реальная ситуация, тенденция развития экономики,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6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40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же реализуется содержание здесь представлена взаимосвязь 3 тематических блоков и 6 тематических модулей и каких-то дополнительных модулей. В каждом блоке и каждом модуле заключено свое содержание и соответственно, есть свои результаты, которые мы прописываем единым форматом в соответствии С ФГОС (Личностные, метапредметные, предметные) Метапредметные прописываются в трех направлениях (Познавательные, регулятивные , коммуникативные также сюда относится ИКТ компетентность и проектной и учебно-исследовательской деятельности) Предметные результаты по совокупности из модулей и блоков сформированы в три группы «Культура труда», «Предметные результаты» «Проектные компетенции»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же мы это все реализуем. Мы видим выжимку из освоения ПООП все что касается технологической подготовки. Все пункты с 1 по 9 в какой-то мере касаются технологического образования, но эти 4 пункта непосредственно касаются технологического образования как преподавания, так и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46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Метапредметные результаты на что же нужно обратить внимание. Есть такой раздел как межпредметные понятия к ним относятся…. И появились три новых понятия, которые касаются только технологии. Также есть </a:t>
            </a:r>
            <a:r>
              <a:rPr lang="ru-RU" dirty="0" err="1"/>
              <a:t>регу</a:t>
            </a:r>
            <a:r>
              <a:rPr lang="ru-RU" dirty="0"/>
              <a:t>. </a:t>
            </a:r>
            <a:r>
              <a:rPr lang="ru-RU" dirty="0" err="1"/>
              <a:t>Позн</a:t>
            </a:r>
            <a:r>
              <a:rPr lang="ru-RU" dirty="0"/>
              <a:t>. Комм-е и т д. Также есть программа воспитания и социализации в кот. Говориться, что в процессе обучения школьники должны освоить определенные соц. Роли и приобрести соц. Опыт и подготовиться к своей будущей жизни в выборе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6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Предметные результаты именно по технологии представлены как всегда на двух уровнях (Выпускник научится, Выпускник получит возможность научиться) для обеспечения индивидуально-дифференцированного подхода обучения. Красным цветом выделено новое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Содержание, направление и основные подходы к технологической подготовки. Технологическое образование меняет свои приоритеты и становится приближенной к современному миру,   к той техносфере , которая на сегодняшний день существует. Также меняется роль технологического образования в системе общего образования как ключевой направленности который  с одной стороны обеспечивает знакомство с окружающим </a:t>
            </a:r>
            <a:r>
              <a:rPr lang="ru-RU" dirty="0" err="1"/>
              <a:t>техномиром</a:t>
            </a:r>
            <a:r>
              <a:rPr lang="ru-RU" dirty="0"/>
              <a:t> с другой направлено на формирование практико-ориентированных компетенций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1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План. Рез освоении ПООП по классам .  Здесь обозначен только базовый уровень. Культура труда тут представлены </a:t>
            </a:r>
            <a:r>
              <a:rPr lang="ru-RU" dirty="0" err="1"/>
              <a:t>зания</a:t>
            </a:r>
            <a:r>
              <a:rPr lang="ru-RU" dirty="0"/>
              <a:t> в рамках предметной области  и общие бытовые навыки, которые относятся ко всем блокам и модулям это основа, которая всем в жизни необходима независимо от того с какими материалами он работает и какие технологии он использует. Технологические компетенции как раз зависят от того какие технологии используем и с какими материалами работаем. И Проектные компетенции, включая компетенции проектного управления все что связано с организацией проектной деятельности и </a:t>
            </a:r>
            <a:r>
              <a:rPr lang="en-US" dirty="0"/>
              <a:t>Soft skills</a:t>
            </a:r>
            <a:r>
              <a:rPr lang="ru-RU" dirty="0"/>
              <a:t> 4 К (комм. Колоб, коммун, </a:t>
            </a:r>
            <a:r>
              <a:rPr lang="ru-RU" dirty="0" err="1"/>
              <a:t>крит</a:t>
            </a:r>
            <a:r>
              <a:rPr lang="ru-RU" dirty="0"/>
              <a:t>. Мышление)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07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B1E1F-1E50-409C-9E67-67BBDF061597}" type="slidenum">
              <a:rPr kumimoji="0" lang="ru-RU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02441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69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EBA32-1118-4F02-B6C1-D16580288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925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EBA32-1118-4F02-B6C1-D16580288A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4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Перед нами документы, которые позволяют выстроить эту дорожную карту по реализации концепции: Приказ Министерства … и методические рекомендации…в которой прописано как же работать, разрабатывать рабочую программу пр. обл. Технология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Данная концепция реализует в себе следующие законодательные документы. Основное положение федерального закона «Об образовании в РФ», Стратегии…, где отражены  перспективные направления экономического развития нашей страны до 2030 года, указ президента о национальных целях…где прописаны 12 направлений развития экономики в том числе и перспективным направлением развития образования где указаны не только обновление материальной базы, методик воспитания, технологий обучения школьников  но и особое внимание следует обратить на предметную область технология, которая может в полной мере выступить в качестве ключевой предметной области, которая интегрирует на себе все те задачи, которые обозначены в вышеизложенных документах. Нац. </a:t>
            </a:r>
            <a:r>
              <a:rPr lang="ru-RU" dirty="0" err="1"/>
              <a:t>Техн</a:t>
            </a:r>
            <a:r>
              <a:rPr lang="ru-RU" dirty="0"/>
              <a:t>. </a:t>
            </a:r>
            <a:r>
              <a:rPr lang="ru-RU" dirty="0" err="1"/>
              <a:t>Иниц</a:t>
            </a:r>
            <a:r>
              <a:rPr lang="ru-RU" dirty="0"/>
              <a:t>-а, которая более подробно определяет перспективные направления, разъясняет условия и способы их реализации и предлагает пути реализации этих инициатив.  И ключевым направлением этих инициатив это кружковое движение это работа с молодежью в разных организационных формах, которая отражает систему развития технического  творчества на уровне реализации современного научного-технического  и технического направления. Эти 4 документа определяют содержание и концепцию преподавания этого предмета.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7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марте месяце был опубликован публичный доклад </a:t>
            </a:r>
            <a:r>
              <a:rPr lang="ru-RU" dirty="0" err="1"/>
              <a:t>Мин.просвещения</a:t>
            </a:r>
            <a:r>
              <a:rPr lang="ru-RU" dirty="0"/>
              <a:t> о планах работы на 2020 год. Планировалось обновление ПООП НОО ООО они утверждены на заседании федерального учебно-методического объединения ООО от 4 февраля 2020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разработке рабочей программы мы должны с вами опираться на нормативные документы, которые выполняют законодательную функцию. Закон РФ, кот определяет требования к рабочей программе, ФГОС ООО, кот, определяет требования к подготовке учеников, ПООП, кот. Определяет требования, содержание, организационные подходы к реализации образовательного процесса. ПООП отражает возможности постепенного перехода к 24 году Концепции и плавного перехода от изучения традиционных технологий к изучению инновационных, которые определяют перспективы научно-технологического развития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1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ПООП с одной стороны носит рекомендательный характер, а с другой дает возможность школам вариативно подойти к тем требованиям, которые обозначены в концепции. В ПООП произошли изменения по содержанию и структуре коснулись только предметной области «Технология» в метапредметных и личностных результатах обучения. Наш предмет является необходимым компонентом общего образования для всех школьников и относится к группе обязательных школьных предметов помогает применять на практике знания основ наук, которые они получили за время обучения в школе, а также дают возможность овладеть навыками предметно-преобразующей деятельности, знакомит с миром технологий возможностей их дальнейшего применения в построении личного маршрута профориентации. В содержании и целеполагании появилось новые функциональные смыслы формировать, развивать и совершенствовать гибкие компетенции (навыки 21 века). За счет формирования комплекса мягких и жестких компетенций школьники овладевают конкретной предметно- преобразующей деятельностью и использовать при проектной, исследовательской практико-ориентированной и социально-</a:t>
            </a:r>
            <a:r>
              <a:rPr lang="ru-RU" dirty="0" err="1"/>
              <a:t>ориентрованной</a:t>
            </a:r>
            <a:r>
              <a:rPr lang="ru-RU" dirty="0"/>
              <a:t> деятельности и решать различные прикладные жизненные задачи в реальном формате . В целях и задачах перечисление технологий заменилось на слово современных технологий.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Произошли изменения в примерном учебном плане кот. Отражены в ПООП п.3.1,  была увеличена за счет инвариантной части учебного плана 5-8 </a:t>
            </a:r>
            <a:r>
              <a:rPr lang="ru-RU" dirty="0" err="1"/>
              <a:t>кл</a:t>
            </a:r>
            <a:r>
              <a:rPr lang="ru-RU" dirty="0"/>
              <a:t>. 2 часа и 1 час 9 </a:t>
            </a:r>
            <a:r>
              <a:rPr lang="ru-RU" dirty="0" err="1"/>
              <a:t>кл</a:t>
            </a:r>
            <a:r>
              <a:rPr lang="ru-RU" dirty="0"/>
              <a:t>. за счет этого мы наши перспективные технологии и можем изучать.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8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же нам предлагается изучать </a:t>
            </a:r>
            <a:r>
              <a:rPr lang="ru-RU" dirty="0" err="1"/>
              <a:t>предм</a:t>
            </a:r>
            <a:r>
              <a:rPr lang="ru-RU" dirty="0"/>
              <a:t>. обл. технология. В 2015 году во ФГОС было изменено отношение к результатам технологической подготовки, но все эти требования отражают перспективные направления развития экономики промышленность </a:t>
            </a:r>
            <a:r>
              <a:rPr lang="ru-RU" dirty="0" err="1"/>
              <a:t>сельскохозяйство</a:t>
            </a:r>
            <a:r>
              <a:rPr lang="ru-RU" dirty="0"/>
              <a:t> и ФГОС сейчас актуален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E433F-AA6D-47DB-B8C8-9526617E09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914" y="104413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0287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1986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540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108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2987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0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82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24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7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19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87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19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47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528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25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8295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6672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37975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3749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914" y="104413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0287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1986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540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5122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 userDrawn="1"/>
        </p:nvSpPr>
        <p:spPr>
          <a:xfrm rot="10800000">
            <a:off x="1" y="1"/>
            <a:ext cx="12191999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45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ru-RU" sz="2000" kern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 userDrawn="1"/>
        </p:nvGrpSpPr>
        <p:grpSpPr>
          <a:xfrm>
            <a:off x="9784442" y="13900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204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96575" y="6356349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65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96575" y="6356349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3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80457"/>
            <a:ext cx="5181600" cy="469650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80457"/>
            <a:ext cx="5181600" cy="469650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96575" y="6356349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64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30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1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73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6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3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9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7091C-3154-4F05-828E-D2CCBBC546A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E2E1A6-9127-408E-9FA6-3E2CA11CD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91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501905"/>
            <a:ext cx="12192000" cy="2701187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866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2667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 algn="just">
              <a:defRPr sz="240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 algn="just">
              <a:defRPr sz="1867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 algn="just">
              <a:defRPr sz="1333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 algn="just">
              <a:defRPr sz="1333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AutoShape 3"/>
          <p:cNvSpPr/>
          <p:nvPr/>
        </p:nvSpPr>
        <p:spPr>
          <a:xfrm>
            <a:off x="1" y="6172201"/>
            <a:ext cx="12191999" cy="685799"/>
          </a:xfrm>
          <a:prstGeom prst="rect">
            <a:avLst/>
          </a:prstGeom>
          <a:solidFill>
            <a:srgbClr val="F1CA00"/>
          </a:solidFill>
        </p:spPr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F1CA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383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33849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62160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88355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914" y="1038986"/>
            <a:ext cx="4320540" cy="10795"/>
          </a:xfrm>
          <a:custGeom>
            <a:avLst/>
            <a:gdLst/>
            <a:ahLst/>
            <a:cxnLst/>
            <a:rect l="l" t="t" r="r" b="b"/>
            <a:pathLst>
              <a:path w="4320540" h="10794">
                <a:moveTo>
                  <a:pt x="0" y="10287"/>
                </a:moveTo>
                <a:lnTo>
                  <a:pt x="4320032" y="10287"/>
                </a:lnTo>
                <a:lnTo>
                  <a:pt x="4320032" y="0"/>
                </a:lnTo>
                <a:lnTo>
                  <a:pt x="0" y="0"/>
                </a:lnTo>
                <a:lnTo>
                  <a:pt x="0" y="10287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84986"/>
            <a:ext cx="4320540" cy="54610"/>
          </a:xfrm>
          <a:custGeom>
            <a:avLst/>
            <a:gdLst/>
            <a:ahLst/>
            <a:cxnLst/>
            <a:rect l="l" t="t" r="r" b="b"/>
            <a:pathLst>
              <a:path w="4320540" h="54609">
                <a:moveTo>
                  <a:pt x="4320032" y="0"/>
                </a:moveTo>
                <a:lnTo>
                  <a:pt x="0" y="0"/>
                </a:lnTo>
                <a:lnTo>
                  <a:pt x="0" y="54000"/>
                </a:lnTo>
                <a:lnTo>
                  <a:pt x="4320032" y="54000"/>
                </a:lnTo>
                <a:lnTo>
                  <a:pt x="4320032" y="0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77886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31024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76" r:id="rId12"/>
    <p:sldLayoutId id="214748398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69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916" y="104413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0287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1986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540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550" y="224409"/>
            <a:ext cx="1186489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034" y="2742437"/>
            <a:ext cx="10123931" cy="1993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91986" y="6568160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603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28206"/>
            <a:ext cx="10515600" cy="4748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Четвертый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 userDrawn="1"/>
        </p:nvCxnSpPr>
        <p:spPr>
          <a:xfrm>
            <a:off x="0" y="1227866"/>
            <a:ext cx="113538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31" y="380184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96575" y="6356349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CB9B150-16F9-4654-A9FF-3F04349E5D0B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914400" hangingPunct="1"/>
              <a:t>‹#›</a:t>
            </a:fld>
            <a:endParaRPr lang="ru-RU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6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b="1" kern="1200" spc="-40" dirty="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ru-RU" sz="2800" b="0" i="0" u="none" strike="noStrike" kern="1200" cap="none" spc="0" normalizeH="0" baseline="0" noProof="0" dirty="0" smtClean="0">
          <a:ln>
            <a:noFill/>
          </a:ln>
          <a:solidFill>
            <a:prstClr val="black"/>
          </a:solidFill>
          <a:effectLst/>
          <a:uLnTx/>
          <a:uFillTx/>
          <a:latin typeface="Calibri" panose="020F0502020204030204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ru-RU" sz="2400" b="1" kern="1200" spc="-40" dirty="0" smtClean="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ru-RU" sz="2000" b="1" kern="1200" spc="-40" dirty="0" smtClean="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ru-RU" sz="1800" b="1" kern="1200" spc="-40" dirty="0" smtClean="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ru-RU" sz="1800" b="1" kern="1200" spc="-40" dirty="0">
          <a:gradFill>
            <a:gsLst>
              <a:gs pos="88000">
                <a:srgbClr val="00B0F0"/>
              </a:gs>
              <a:gs pos="0">
                <a:srgbClr val="2D2B8D"/>
              </a:gs>
            </a:gsLst>
            <a:lin ang="2400000" scaled="0"/>
          </a:gradFill>
          <a:latin typeface="+mj-lt"/>
          <a:ea typeface="+mj-ea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914" y="1038986"/>
            <a:ext cx="4320540" cy="10795"/>
          </a:xfrm>
          <a:custGeom>
            <a:avLst/>
            <a:gdLst/>
            <a:ahLst/>
            <a:cxnLst/>
            <a:rect l="l" t="t" r="r" b="b"/>
            <a:pathLst>
              <a:path w="4320540" h="10794">
                <a:moveTo>
                  <a:pt x="0" y="10287"/>
                </a:moveTo>
                <a:lnTo>
                  <a:pt x="4320032" y="10287"/>
                </a:lnTo>
                <a:lnTo>
                  <a:pt x="4320032" y="0"/>
                </a:lnTo>
                <a:lnTo>
                  <a:pt x="0" y="0"/>
                </a:lnTo>
                <a:lnTo>
                  <a:pt x="0" y="10287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84986"/>
            <a:ext cx="4320540" cy="54610"/>
          </a:xfrm>
          <a:custGeom>
            <a:avLst/>
            <a:gdLst/>
            <a:ahLst/>
            <a:cxnLst/>
            <a:rect l="l" t="t" r="r" b="b"/>
            <a:pathLst>
              <a:path w="4320540" h="54609">
                <a:moveTo>
                  <a:pt x="4320032" y="0"/>
                </a:moveTo>
                <a:lnTo>
                  <a:pt x="0" y="0"/>
                </a:lnTo>
                <a:lnTo>
                  <a:pt x="0" y="54000"/>
                </a:lnTo>
                <a:lnTo>
                  <a:pt x="4320032" y="54000"/>
                </a:lnTo>
                <a:lnTo>
                  <a:pt x="4320032" y="0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007333" y="6241758"/>
            <a:ext cx="849272" cy="428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550" y="224409"/>
            <a:ext cx="1186489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1F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034" y="2742437"/>
            <a:ext cx="10123931" cy="1993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79286" y="6568160"/>
            <a:ext cx="2044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5940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vrilova@loiro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DcPejQKsY8UCHxCTcZ2lSX8rHV2tYLZ3haGUkMW_mg8/edit#gid=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11395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edu.gov.ru/document/c4d7feb359d9563f114aea8106c9a2aa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00001737e3eb943013c0e9511364490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0.jp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hyperlink" Target="https://rosuchebnik.ru/" TargetMode="External"/><Relationship Id="rId1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jpg"/><Relationship Id="rId4" Type="http://schemas.openxmlformats.org/officeDocument/2006/relationships/image" Target="../media/image5.png"/><Relationship Id="rId9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5.png"/><Relationship Id="rId7" Type="http://schemas.openxmlformats.org/officeDocument/2006/relationships/image" Target="../media/image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8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hyperlink" Target="https://rosuchebnik.ru/material/razrabatyvaem-rabochuyu-programmu-po-tekhnologii-na-2020-2021-uch-god/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7.jp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iro.ru/" TargetMode="External"/><Relationship Id="rId2" Type="http://schemas.openxmlformats.org/officeDocument/2006/relationships/hyperlink" Target="https://tehnologiyalo.blogspo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gosreestr.ru/registry/&#208;&#191;&#208;&#190;&#208;&#190;&#208;&#191;_&#208;&#190;&#208;&#190;&#208;&#190;_06-02-2020/" TargetMode="External"/><Relationship Id="rId13" Type="http://schemas.openxmlformats.org/officeDocument/2006/relationships/hyperlink" Target="http://www.consultant.ru/document/cons_doc_LAW_341857/2ff7a8c72de3994f30496a0ccbb1ddafdaddf518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publication.pravo.gov.ru/Document/View/0001201602050011?index=20&amp;rangeSize=1" TargetMode="External"/><Relationship Id="rId12" Type="http://schemas.openxmlformats.org/officeDocument/2006/relationships/hyperlink" Target="http://www.consultant.ru/document/cons_doc_LAW_11139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g.ru/2012/12/30/obrazovanie-dok.html" TargetMode="External"/><Relationship Id="rId11" Type="http://schemas.openxmlformats.org/officeDocument/2006/relationships/hyperlink" Target="http://www.consultant.ru/document/cons_doc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docs.edu.gov.ru/document/444714232cf3aff28e7b363309aa7fcb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rulaws.ru/acts/Prikaz-Minprosvescheniya-Rossii-ot-28.12.2018-N-345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08CA8-3C2D-4D4D-A450-C64B1190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16832"/>
            <a:ext cx="10585176" cy="187220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Обновление содержания технологического образования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83C0BA-F7A8-4A3B-927F-5FF2E9B4B3E6}"/>
              </a:ext>
            </a:extLst>
          </p:cNvPr>
          <p:cNvSpPr/>
          <p:nvPr/>
        </p:nvSpPr>
        <p:spPr>
          <a:xfrm>
            <a:off x="4439816" y="4367138"/>
            <a:ext cx="6984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Юрьевна Гаврилова, 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предметной области «Технология»</a:t>
            </a:r>
          </a:p>
          <a:p>
            <a:pPr algn="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ГАОУ ДПО «ЛОИРО»</a:t>
            </a:r>
          </a:p>
          <a:p>
            <a:pPr algn="r"/>
            <a:r>
              <a:rPr lang="en-US" sz="2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Gavrilova@loiro.ru</a:t>
            </a:r>
            <a:endParaRPr lang="en-US" sz="2400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8921-326-05-82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ауд. №407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D33EB-30C3-4F41-8E0D-6B5C6D50D760}"/>
              </a:ext>
            </a:extLst>
          </p:cNvPr>
          <p:cNvSpPr txBox="1"/>
          <p:nvPr/>
        </p:nvSpPr>
        <p:spPr>
          <a:xfrm>
            <a:off x="785438" y="53737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Регистрация на вебинар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4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085" y="142747"/>
            <a:ext cx="110274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E3695"/>
                </a:solidFill>
              </a:rPr>
              <a:t>ПРИМЕРНАЯ </a:t>
            </a:r>
            <a:r>
              <a:rPr spc="-20" dirty="0">
                <a:solidFill>
                  <a:srgbClr val="2E3695"/>
                </a:solidFill>
              </a:rPr>
              <a:t>ПРОГРАММА </a:t>
            </a:r>
            <a:r>
              <a:rPr spc="-5" dirty="0">
                <a:solidFill>
                  <a:srgbClr val="2E3695"/>
                </a:solidFill>
              </a:rPr>
              <a:t>ОСНОВНОЙ </a:t>
            </a:r>
            <a:r>
              <a:rPr spc="-25" dirty="0">
                <a:solidFill>
                  <a:srgbClr val="2E3695"/>
                </a:solidFill>
              </a:rPr>
              <a:t>ШКОЛЫ </a:t>
            </a:r>
            <a:r>
              <a:rPr dirty="0">
                <a:solidFill>
                  <a:srgbClr val="2E3695"/>
                </a:solidFill>
              </a:rPr>
              <a:t>ПО</a:t>
            </a:r>
            <a:r>
              <a:rPr spc="-15" dirty="0">
                <a:solidFill>
                  <a:srgbClr val="2E3695"/>
                </a:solidFill>
              </a:rPr>
              <a:t> </a:t>
            </a:r>
            <a:r>
              <a:rPr spc="-10" dirty="0">
                <a:solidFill>
                  <a:srgbClr val="2E3695"/>
                </a:solidFill>
              </a:rPr>
              <a:t>ТЕХНОЛОГИИ</a:t>
            </a:r>
            <a:br>
              <a:rPr lang="ru-RU" spc="-10" dirty="0">
                <a:solidFill>
                  <a:srgbClr val="2E3695"/>
                </a:solidFill>
              </a:rPr>
            </a:br>
            <a:r>
              <a:rPr lang="ru-RU" spc="-10" dirty="0">
                <a:solidFill>
                  <a:srgbClr val="2E3695"/>
                </a:solidFill>
              </a:rPr>
              <a:t>3 содержательных блока</a:t>
            </a:r>
            <a:endParaRPr spc="-10" dirty="0">
              <a:solidFill>
                <a:srgbClr val="2E3695"/>
              </a:solidFill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0E99125-414E-411A-A2CA-3D176F61D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626457"/>
              </p:ext>
            </p:extLst>
          </p:nvPr>
        </p:nvGraphicFramePr>
        <p:xfrm>
          <a:off x="253084" y="1412776"/>
          <a:ext cx="1131552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68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187" y="1238859"/>
            <a:ext cx="10781030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Блок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«ТЕХНОЛОГИЯ»: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Современные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перспективы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</a:t>
            </a:r>
            <a:r>
              <a:rPr kumimoji="0" sz="2000" b="1" i="0" u="none" strike="noStrike" kern="1200" cap="none" spc="-12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8580" marR="5080" lvl="0" indent="-5651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(как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удовлетворения человеческих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потребностей;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технологическая эволюция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человечества,  ее закономерности;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технологические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тренды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ближайших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десятилетий).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187" y="2412552"/>
            <a:ext cx="11512424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1110615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Блок 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«КУЛЬТУРА»: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технологической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проектно-технологического  мышления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(на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основе опыта персонифицированного действия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рамках разработки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применения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технологических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решений, организации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проектной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).</a:t>
            </a:r>
            <a:endParaRPr kumimoji="0" lang="ru-RU" sz="2000" b="0" i="0" u="none" strike="noStrike" kern="1200" cap="none" spc="-10" normalizeH="0" baseline="0" noProof="0" dirty="0">
              <a:ln>
                <a:noFill/>
              </a:ln>
              <a:solidFill>
                <a:srgbClr val="171717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lvl="0"/>
            <a:r>
              <a:rPr lang="ru-RU" dirty="0">
                <a:solidFill>
                  <a:prstClr val="black"/>
                </a:solidFill>
                <a:cs typeface="Calibri"/>
              </a:rPr>
              <a:t>Содержание второго блока организовано таким образом, чтобы формировать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УУД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 обучающихся, в первую очередь регулятивные (работа по инструкции, анализ ситуации, постановка цели и задач, планирование деятельности и ресурсов, планирование и осуществление текущего контроля деятельности, разработка документации, оценка результата и продукта деятельности) и коммуникативные (письменная коммуникация, публичное выступление, продуктивное групповое взаимодействие).  Базовыми образовательными технологиями, обеспечивающими работу с содержанием второго блока, являются технологии проектной деятельности. </a:t>
            </a:r>
          </a:p>
          <a:p>
            <a:pPr marL="12700" lvl="0"/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Блок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«ЛИЧНОСТНОЕ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РАЗВИТИЕ»: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Построение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образовательных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траекторий и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планов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2000" b="1" i="0" u="none" strike="noStrike" kern="1200" cap="none" spc="-204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области  профессионального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самоопределения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(формирование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информационной основы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персонального опыта,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необходимых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определения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стратегии собственного профессионального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саморазвития и успешной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профессиональной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самореализации в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будущем).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085" y="142747"/>
            <a:ext cx="110274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E3695"/>
                </a:solidFill>
              </a:rPr>
              <a:t>ПРИМЕРНАЯ </a:t>
            </a:r>
            <a:r>
              <a:rPr spc="-20" dirty="0">
                <a:solidFill>
                  <a:srgbClr val="2E3695"/>
                </a:solidFill>
              </a:rPr>
              <a:t>ПРОГРАММА </a:t>
            </a:r>
            <a:r>
              <a:rPr spc="-5" dirty="0">
                <a:solidFill>
                  <a:srgbClr val="2E3695"/>
                </a:solidFill>
              </a:rPr>
              <a:t>ОСНОВНОЙ </a:t>
            </a:r>
            <a:r>
              <a:rPr spc="-25" dirty="0">
                <a:solidFill>
                  <a:srgbClr val="2E3695"/>
                </a:solidFill>
              </a:rPr>
              <a:t>ШКОЛЫ </a:t>
            </a:r>
            <a:r>
              <a:rPr dirty="0">
                <a:solidFill>
                  <a:srgbClr val="2E3695"/>
                </a:solidFill>
              </a:rPr>
              <a:t>ПО</a:t>
            </a:r>
            <a:r>
              <a:rPr spc="-15" dirty="0">
                <a:solidFill>
                  <a:srgbClr val="2E3695"/>
                </a:solidFill>
              </a:rPr>
              <a:t> </a:t>
            </a:r>
            <a:r>
              <a:rPr spc="-10" dirty="0">
                <a:solidFill>
                  <a:srgbClr val="2E3695"/>
                </a:solidFill>
              </a:rPr>
              <a:t>ТЕХНОЛОГИИ</a:t>
            </a:r>
            <a:br>
              <a:rPr lang="ru-RU" spc="-10" dirty="0">
                <a:solidFill>
                  <a:srgbClr val="2E3695"/>
                </a:solidFill>
              </a:rPr>
            </a:br>
            <a:r>
              <a:rPr lang="ru-RU" spc="-10" dirty="0">
                <a:solidFill>
                  <a:srgbClr val="2E3695"/>
                </a:solidFill>
              </a:rPr>
              <a:t>3 содержательных блока</a:t>
            </a:r>
            <a:endParaRPr spc="-10" dirty="0">
              <a:solidFill>
                <a:srgbClr val="2E3695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403" y="1294764"/>
            <a:ext cx="516255" cy="510540"/>
          </a:xfrm>
          <a:custGeom>
            <a:avLst/>
            <a:gdLst/>
            <a:ahLst/>
            <a:cxnLst/>
            <a:rect l="l" t="t" r="r" b="b"/>
            <a:pathLst>
              <a:path w="516255" h="510539">
                <a:moveTo>
                  <a:pt x="0" y="255143"/>
                </a:moveTo>
                <a:lnTo>
                  <a:pt x="4156" y="209265"/>
                </a:lnTo>
                <a:lnTo>
                  <a:pt x="16140" y="166091"/>
                </a:lnTo>
                <a:lnTo>
                  <a:pt x="35223" y="126341"/>
                </a:lnTo>
                <a:lnTo>
                  <a:pt x="60675" y="90733"/>
                </a:lnTo>
                <a:lnTo>
                  <a:pt x="91770" y="59987"/>
                </a:lnTo>
                <a:lnTo>
                  <a:pt x="127777" y="34821"/>
                </a:lnTo>
                <a:lnTo>
                  <a:pt x="167968" y="15955"/>
                </a:lnTo>
                <a:lnTo>
                  <a:pt x="211614" y="4108"/>
                </a:lnTo>
                <a:lnTo>
                  <a:pt x="257987" y="0"/>
                </a:lnTo>
                <a:lnTo>
                  <a:pt x="304364" y="4108"/>
                </a:lnTo>
                <a:lnTo>
                  <a:pt x="348014" y="15955"/>
                </a:lnTo>
                <a:lnTo>
                  <a:pt x="388207" y="34821"/>
                </a:lnTo>
                <a:lnTo>
                  <a:pt x="424215" y="59987"/>
                </a:lnTo>
                <a:lnTo>
                  <a:pt x="455311" y="90733"/>
                </a:lnTo>
                <a:lnTo>
                  <a:pt x="480764" y="126341"/>
                </a:lnTo>
                <a:lnTo>
                  <a:pt x="499847" y="166091"/>
                </a:lnTo>
                <a:lnTo>
                  <a:pt x="511831" y="209265"/>
                </a:lnTo>
                <a:lnTo>
                  <a:pt x="515988" y="255143"/>
                </a:lnTo>
                <a:lnTo>
                  <a:pt x="511831" y="301025"/>
                </a:lnTo>
                <a:lnTo>
                  <a:pt x="499847" y="344210"/>
                </a:lnTo>
                <a:lnTo>
                  <a:pt x="480764" y="383977"/>
                </a:lnTo>
                <a:lnTo>
                  <a:pt x="455311" y="419605"/>
                </a:lnTo>
                <a:lnTo>
                  <a:pt x="424215" y="450372"/>
                </a:lnTo>
                <a:lnTo>
                  <a:pt x="388207" y="475558"/>
                </a:lnTo>
                <a:lnTo>
                  <a:pt x="348014" y="494441"/>
                </a:lnTo>
                <a:lnTo>
                  <a:pt x="304364" y="506299"/>
                </a:lnTo>
                <a:lnTo>
                  <a:pt x="257987" y="510413"/>
                </a:lnTo>
                <a:lnTo>
                  <a:pt x="211614" y="506299"/>
                </a:lnTo>
                <a:lnTo>
                  <a:pt x="167968" y="494441"/>
                </a:lnTo>
                <a:lnTo>
                  <a:pt x="127777" y="475558"/>
                </a:lnTo>
                <a:lnTo>
                  <a:pt x="91770" y="450372"/>
                </a:lnTo>
                <a:lnTo>
                  <a:pt x="60675" y="419605"/>
                </a:lnTo>
                <a:lnTo>
                  <a:pt x="35223" y="383977"/>
                </a:lnTo>
                <a:lnTo>
                  <a:pt x="16140" y="344210"/>
                </a:lnTo>
                <a:lnTo>
                  <a:pt x="4156" y="301025"/>
                </a:lnTo>
                <a:lnTo>
                  <a:pt x="0" y="255143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901" y="1353058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403" y="2503423"/>
            <a:ext cx="516255" cy="510540"/>
          </a:xfrm>
          <a:custGeom>
            <a:avLst/>
            <a:gdLst/>
            <a:ahLst/>
            <a:cxnLst/>
            <a:rect l="l" t="t" r="r" b="b"/>
            <a:pathLst>
              <a:path w="516255" h="510539">
                <a:moveTo>
                  <a:pt x="0" y="255142"/>
                </a:moveTo>
                <a:lnTo>
                  <a:pt x="4156" y="209298"/>
                </a:lnTo>
                <a:lnTo>
                  <a:pt x="16140" y="166143"/>
                </a:lnTo>
                <a:lnTo>
                  <a:pt x="35223" y="126397"/>
                </a:lnTo>
                <a:lnTo>
                  <a:pt x="60675" y="90785"/>
                </a:lnTo>
                <a:lnTo>
                  <a:pt x="91770" y="60029"/>
                </a:lnTo>
                <a:lnTo>
                  <a:pt x="127777" y="34849"/>
                </a:lnTo>
                <a:lnTo>
                  <a:pt x="167968" y="15970"/>
                </a:lnTo>
                <a:lnTo>
                  <a:pt x="211614" y="4112"/>
                </a:lnTo>
                <a:lnTo>
                  <a:pt x="257987" y="0"/>
                </a:lnTo>
                <a:lnTo>
                  <a:pt x="304364" y="4112"/>
                </a:lnTo>
                <a:lnTo>
                  <a:pt x="348014" y="15970"/>
                </a:lnTo>
                <a:lnTo>
                  <a:pt x="388207" y="34849"/>
                </a:lnTo>
                <a:lnTo>
                  <a:pt x="424215" y="60029"/>
                </a:lnTo>
                <a:lnTo>
                  <a:pt x="455311" y="90785"/>
                </a:lnTo>
                <a:lnTo>
                  <a:pt x="480764" y="126397"/>
                </a:lnTo>
                <a:lnTo>
                  <a:pt x="499847" y="166143"/>
                </a:lnTo>
                <a:lnTo>
                  <a:pt x="511831" y="209298"/>
                </a:lnTo>
                <a:lnTo>
                  <a:pt x="515988" y="255142"/>
                </a:lnTo>
                <a:lnTo>
                  <a:pt x="511831" y="301025"/>
                </a:lnTo>
                <a:lnTo>
                  <a:pt x="499847" y="344210"/>
                </a:lnTo>
                <a:lnTo>
                  <a:pt x="480764" y="383977"/>
                </a:lnTo>
                <a:lnTo>
                  <a:pt x="455311" y="419605"/>
                </a:lnTo>
                <a:lnTo>
                  <a:pt x="424215" y="450372"/>
                </a:lnTo>
                <a:lnTo>
                  <a:pt x="388207" y="475558"/>
                </a:lnTo>
                <a:lnTo>
                  <a:pt x="348014" y="494441"/>
                </a:lnTo>
                <a:lnTo>
                  <a:pt x="304364" y="506299"/>
                </a:lnTo>
                <a:lnTo>
                  <a:pt x="257987" y="510413"/>
                </a:lnTo>
                <a:lnTo>
                  <a:pt x="211614" y="506299"/>
                </a:lnTo>
                <a:lnTo>
                  <a:pt x="167968" y="494441"/>
                </a:lnTo>
                <a:lnTo>
                  <a:pt x="127777" y="475558"/>
                </a:lnTo>
                <a:lnTo>
                  <a:pt x="91770" y="450372"/>
                </a:lnTo>
                <a:lnTo>
                  <a:pt x="60675" y="419605"/>
                </a:lnTo>
                <a:lnTo>
                  <a:pt x="35223" y="383977"/>
                </a:lnTo>
                <a:lnTo>
                  <a:pt x="16140" y="344210"/>
                </a:lnTo>
                <a:lnTo>
                  <a:pt x="4156" y="301025"/>
                </a:lnTo>
                <a:lnTo>
                  <a:pt x="0" y="255142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905" y="2562224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403" y="5156280"/>
            <a:ext cx="516255" cy="510540"/>
          </a:xfrm>
          <a:custGeom>
            <a:avLst/>
            <a:gdLst/>
            <a:ahLst/>
            <a:cxnLst/>
            <a:rect l="l" t="t" r="r" b="b"/>
            <a:pathLst>
              <a:path w="516255" h="510539">
                <a:moveTo>
                  <a:pt x="0" y="255270"/>
                </a:moveTo>
                <a:lnTo>
                  <a:pt x="4156" y="209387"/>
                </a:lnTo>
                <a:lnTo>
                  <a:pt x="16140" y="166202"/>
                </a:lnTo>
                <a:lnTo>
                  <a:pt x="35223" y="126435"/>
                </a:lnTo>
                <a:lnTo>
                  <a:pt x="60675" y="90807"/>
                </a:lnTo>
                <a:lnTo>
                  <a:pt x="91770" y="60040"/>
                </a:lnTo>
                <a:lnTo>
                  <a:pt x="127777" y="34854"/>
                </a:lnTo>
                <a:lnTo>
                  <a:pt x="167968" y="15971"/>
                </a:lnTo>
                <a:lnTo>
                  <a:pt x="211614" y="4113"/>
                </a:lnTo>
                <a:lnTo>
                  <a:pt x="257987" y="0"/>
                </a:lnTo>
                <a:lnTo>
                  <a:pt x="304364" y="4113"/>
                </a:lnTo>
                <a:lnTo>
                  <a:pt x="348014" y="15971"/>
                </a:lnTo>
                <a:lnTo>
                  <a:pt x="388207" y="34854"/>
                </a:lnTo>
                <a:lnTo>
                  <a:pt x="424215" y="60040"/>
                </a:lnTo>
                <a:lnTo>
                  <a:pt x="455311" y="90807"/>
                </a:lnTo>
                <a:lnTo>
                  <a:pt x="480764" y="126435"/>
                </a:lnTo>
                <a:lnTo>
                  <a:pt x="499847" y="166202"/>
                </a:lnTo>
                <a:lnTo>
                  <a:pt x="511831" y="209387"/>
                </a:lnTo>
                <a:lnTo>
                  <a:pt x="515988" y="255270"/>
                </a:lnTo>
                <a:lnTo>
                  <a:pt x="511831" y="301152"/>
                </a:lnTo>
                <a:lnTo>
                  <a:pt x="499847" y="344337"/>
                </a:lnTo>
                <a:lnTo>
                  <a:pt x="480764" y="384104"/>
                </a:lnTo>
                <a:lnTo>
                  <a:pt x="455311" y="419732"/>
                </a:lnTo>
                <a:lnTo>
                  <a:pt x="424215" y="450499"/>
                </a:lnTo>
                <a:lnTo>
                  <a:pt x="388207" y="475685"/>
                </a:lnTo>
                <a:lnTo>
                  <a:pt x="348014" y="494568"/>
                </a:lnTo>
                <a:lnTo>
                  <a:pt x="304364" y="506426"/>
                </a:lnTo>
                <a:lnTo>
                  <a:pt x="257987" y="510540"/>
                </a:lnTo>
                <a:lnTo>
                  <a:pt x="211614" y="506426"/>
                </a:lnTo>
                <a:lnTo>
                  <a:pt x="167968" y="494568"/>
                </a:lnTo>
                <a:lnTo>
                  <a:pt x="127777" y="475685"/>
                </a:lnTo>
                <a:lnTo>
                  <a:pt x="91770" y="450499"/>
                </a:lnTo>
                <a:lnTo>
                  <a:pt x="60675" y="419732"/>
                </a:lnTo>
                <a:lnTo>
                  <a:pt x="35223" y="384104"/>
                </a:lnTo>
                <a:lnTo>
                  <a:pt x="16140" y="344337"/>
                </a:lnTo>
                <a:lnTo>
                  <a:pt x="4156" y="301152"/>
                </a:lnTo>
                <a:lnTo>
                  <a:pt x="0" y="255270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5909" y="5144262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000" b="1" i="0" u="none" strike="noStrike" kern="1200" cap="none" spc="-5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431" y="4242124"/>
            <a:ext cx="7573009" cy="13976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7625" marR="0" lvl="0" indent="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«Компьютерная графика,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черчение»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«3D-моделирование,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прототипирование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макетирование»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048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«Робототехника»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048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«Автоматизированные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системы»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443" y="5652922"/>
            <a:ext cx="1072134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Дополнительные </a:t>
            </a:r>
            <a:r>
              <a:rPr kumimoji="0" sz="1800" b="1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(технологии,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соответствуют тенденциям научно-технологического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региона,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82875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включая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«Растениеводство»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600" b="0" i="1" u="none" strike="noStrike" kern="1200" cap="none" spc="4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«Животноводство»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085" y="186690"/>
            <a:ext cx="7515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2C3493"/>
                </a:solidFill>
              </a:rPr>
              <a:t>СОДЕРЖАНИЕ </a:t>
            </a:r>
            <a:r>
              <a:rPr spc="-5" dirty="0">
                <a:solidFill>
                  <a:srgbClr val="2C3493"/>
                </a:solidFill>
              </a:rPr>
              <a:t>ПРИМЕРНОЙ </a:t>
            </a:r>
            <a:r>
              <a:rPr spc="-20" dirty="0">
                <a:solidFill>
                  <a:srgbClr val="2C3493"/>
                </a:solidFill>
              </a:rPr>
              <a:t>ПРОГРАММЫ </a:t>
            </a:r>
            <a:r>
              <a:rPr dirty="0">
                <a:solidFill>
                  <a:srgbClr val="2C3493"/>
                </a:solidFill>
              </a:rPr>
              <a:t>ПО</a:t>
            </a:r>
            <a:r>
              <a:rPr spc="35" dirty="0">
                <a:solidFill>
                  <a:srgbClr val="2C3493"/>
                </a:solidFill>
              </a:rPr>
              <a:t> </a:t>
            </a:r>
            <a:r>
              <a:rPr spc="-45" dirty="0">
                <a:solidFill>
                  <a:srgbClr val="2C3493"/>
                </a:solidFill>
              </a:rPr>
              <a:t>МОДУЛЯМ</a:t>
            </a:r>
          </a:p>
        </p:txBody>
      </p:sp>
      <p:sp>
        <p:nvSpPr>
          <p:cNvPr id="5" name="object 5"/>
          <p:cNvSpPr/>
          <p:nvPr/>
        </p:nvSpPr>
        <p:spPr>
          <a:xfrm>
            <a:off x="178054" y="3674236"/>
            <a:ext cx="246379" cy="234950"/>
          </a:xfrm>
          <a:custGeom>
            <a:avLst/>
            <a:gdLst/>
            <a:ahLst/>
            <a:cxnLst/>
            <a:rect l="l" t="t" r="r" b="b"/>
            <a:pathLst>
              <a:path w="246379" h="234950">
                <a:moveTo>
                  <a:pt x="0" y="117220"/>
                </a:moveTo>
                <a:lnTo>
                  <a:pt x="9658" y="71580"/>
                </a:lnTo>
                <a:lnTo>
                  <a:pt x="35999" y="34321"/>
                </a:lnTo>
                <a:lnTo>
                  <a:pt x="75068" y="9207"/>
                </a:lnTo>
                <a:lnTo>
                  <a:pt x="122910" y="0"/>
                </a:lnTo>
                <a:lnTo>
                  <a:pt x="170752" y="9207"/>
                </a:lnTo>
                <a:lnTo>
                  <a:pt x="209821" y="34321"/>
                </a:lnTo>
                <a:lnTo>
                  <a:pt x="236162" y="71580"/>
                </a:lnTo>
                <a:lnTo>
                  <a:pt x="245821" y="117220"/>
                </a:lnTo>
                <a:lnTo>
                  <a:pt x="236162" y="162881"/>
                </a:lnTo>
                <a:lnTo>
                  <a:pt x="209821" y="200183"/>
                </a:lnTo>
                <a:lnTo>
                  <a:pt x="170752" y="225341"/>
                </a:lnTo>
                <a:lnTo>
                  <a:pt x="122910" y="234569"/>
                </a:lnTo>
                <a:lnTo>
                  <a:pt x="75068" y="225341"/>
                </a:lnTo>
                <a:lnTo>
                  <a:pt x="35999" y="200183"/>
                </a:lnTo>
                <a:lnTo>
                  <a:pt x="9658" y="162881"/>
                </a:lnTo>
                <a:lnTo>
                  <a:pt x="0" y="117220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337" y="4004436"/>
            <a:ext cx="246379" cy="252729"/>
          </a:xfrm>
          <a:custGeom>
            <a:avLst/>
            <a:gdLst/>
            <a:ahLst/>
            <a:cxnLst/>
            <a:rect l="l" t="t" r="r" b="b"/>
            <a:pathLst>
              <a:path w="246379" h="252729">
                <a:moveTo>
                  <a:pt x="0" y="126111"/>
                </a:moveTo>
                <a:lnTo>
                  <a:pt x="9658" y="77045"/>
                </a:lnTo>
                <a:lnTo>
                  <a:pt x="35999" y="36956"/>
                </a:lnTo>
                <a:lnTo>
                  <a:pt x="75068" y="9917"/>
                </a:lnTo>
                <a:lnTo>
                  <a:pt x="122910" y="0"/>
                </a:lnTo>
                <a:lnTo>
                  <a:pt x="170752" y="9917"/>
                </a:lnTo>
                <a:lnTo>
                  <a:pt x="209821" y="36956"/>
                </a:lnTo>
                <a:lnTo>
                  <a:pt x="236162" y="77045"/>
                </a:lnTo>
                <a:lnTo>
                  <a:pt x="245821" y="126111"/>
                </a:lnTo>
                <a:lnTo>
                  <a:pt x="236162" y="175230"/>
                </a:lnTo>
                <a:lnTo>
                  <a:pt x="209821" y="215312"/>
                </a:lnTo>
                <a:lnTo>
                  <a:pt x="170752" y="242321"/>
                </a:lnTo>
                <a:lnTo>
                  <a:pt x="122910" y="252221"/>
                </a:lnTo>
                <a:lnTo>
                  <a:pt x="75068" y="242321"/>
                </a:lnTo>
                <a:lnTo>
                  <a:pt x="35999" y="215312"/>
                </a:lnTo>
                <a:lnTo>
                  <a:pt x="9658" y="175230"/>
                </a:lnTo>
                <a:lnTo>
                  <a:pt x="0" y="126111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443" y="1166875"/>
            <a:ext cx="11871960" cy="3100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877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ание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дм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тной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асти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</a:t>
            </a:r>
            <a:r>
              <a:rPr kumimoji="0" sz="1600" b="0" i="0" u="none" strike="noStrike" kern="1200" cap="none" spc="-1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хн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логия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»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ы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ое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ль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й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ук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уре,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ора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чива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возм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жность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ва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ативно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 уровневого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освоения образовательных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модулей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рабочей программы, учитывающей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потребности обучающихся,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компетенции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преподавателя,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специфику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материально-технического обеспечения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специфику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научно-технологического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 в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регионе.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125855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C3493"/>
              </a:buClr>
              <a:buSzTx/>
              <a:buFont typeface="Arial"/>
              <a:buChar char="•"/>
              <a:tabLst>
                <a:tab pos="17589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Задачей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образовательного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модуля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является освоение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сквозных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технологических компетенций,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применимых 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различных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профессиональных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областях.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5260" marR="0" lvl="0" indent="-1631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493"/>
              </a:buClr>
              <a:buSzTx/>
              <a:buFont typeface="Arial"/>
              <a:buChar char="•"/>
              <a:tabLst>
                <a:tab pos="175895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Одним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наиболее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эффективных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инструментов для продуктивного освоения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обеспечения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связи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между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частями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модулей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является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кейс-метод,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который,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направлен на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изучение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обучающимися жизненной ситуации,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оценку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анализ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существующих</a:t>
            </a:r>
            <a:r>
              <a:rPr kumimoji="0" sz="1600" b="0" i="0" u="none" strike="noStrike" kern="1200" cap="none" spc="18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проблем,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6954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предложение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возможных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решений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выбор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лучшего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 них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дальнейшей реализации.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Кейсы основываются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описании реальных  инженерных, экономических,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социальных и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бизнес-ситуаций.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1" indent="-24892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Pct val="80000"/>
              <a:buFontTx/>
              <a:buAutoNum type="arabicPlain"/>
              <a:tabLst>
                <a:tab pos="354965" algn="l"/>
                <a:tab pos="355600" algn="l"/>
              </a:tabLst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«Производство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технологии»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6870" marR="0" lvl="1" indent="-26479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80000"/>
              <a:buFontTx/>
              <a:buAutoNum type="arabicPlain"/>
              <a:tabLst>
                <a:tab pos="356870" algn="l"/>
                <a:tab pos="357505" algn="l"/>
              </a:tabLst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Модуль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«Технологии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обработки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материалов, пищевых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12426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продуктов»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113" y="4330319"/>
            <a:ext cx="239395" cy="262890"/>
          </a:xfrm>
          <a:custGeom>
            <a:avLst/>
            <a:gdLst/>
            <a:ahLst/>
            <a:cxnLst/>
            <a:rect l="l" t="t" r="r" b="b"/>
            <a:pathLst>
              <a:path w="239395" h="262889">
                <a:moveTo>
                  <a:pt x="0" y="131317"/>
                </a:moveTo>
                <a:lnTo>
                  <a:pt x="9389" y="80206"/>
                </a:lnTo>
                <a:lnTo>
                  <a:pt x="34994" y="38465"/>
                </a:lnTo>
                <a:lnTo>
                  <a:pt x="72973" y="10320"/>
                </a:lnTo>
                <a:lnTo>
                  <a:pt x="119481" y="0"/>
                </a:lnTo>
                <a:lnTo>
                  <a:pt x="165989" y="10320"/>
                </a:lnTo>
                <a:lnTo>
                  <a:pt x="203968" y="38465"/>
                </a:lnTo>
                <a:lnTo>
                  <a:pt x="229573" y="80206"/>
                </a:lnTo>
                <a:lnTo>
                  <a:pt x="238963" y="131317"/>
                </a:lnTo>
                <a:lnTo>
                  <a:pt x="229573" y="182449"/>
                </a:lnTo>
                <a:lnTo>
                  <a:pt x="203968" y="224234"/>
                </a:lnTo>
                <a:lnTo>
                  <a:pt x="165989" y="252422"/>
                </a:lnTo>
                <a:lnTo>
                  <a:pt x="119481" y="262762"/>
                </a:lnTo>
                <a:lnTo>
                  <a:pt x="72973" y="252422"/>
                </a:lnTo>
                <a:lnTo>
                  <a:pt x="34994" y="224234"/>
                </a:lnTo>
                <a:lnTo>
                  <a:pt x="9389" y="182449"/>
                </a:lnTo>
                <a:lnTo>
                  <a:pt x="0" y="131317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113" y="4682363"/>
            <a:ext cx="239395" cy="594360"/>
          </a:xfrm>
          <a:custGeom>
            <a:avLst/>
            <a:gdLst/>
            <a:ahLst/>
            <a:cxnLst/>
            <a:rect l="l" t="t" r="r" b="b"/>
            <a:pathLst>
              <a:path w="239395" h="594360">
                <a:moveTo>
                  <a:pt x="0" y="126111"/>
                </a:moveTo>
                <a:lnTo>
                  <a:pt x="9389" y="77045"/>
                </a:lnTo>
                <a:lnTo>
                  <a:pt x="34994" y="36956"/>
                </a:lnTo>
                <a:lnTo>
                  <a:pt x="72973" y="9917"/>
                </a:lnTo>
                <a:lnTo>
                  <a:pt x="119481" y="0"/>
                </a:lnTo>
                <a:lnTo>
                  <a:pt x="165989" y="9917"/>
                </a:lnTo>
                <a:lnTo>
                  <a:pt x="203968" y="36956"/>
                </a:lnTo>
                <a:lnTo>
                  <a:pt x="229573" y="77045"/>
                </a:lnTo>
                <a:lnTo>
                  <a:pt x="238963" y="126111"/>
                </a:lnTo>
                <a:lnTo>
                  <a:pt x="229573" y="175230"/>
                </a:lnTo>
                <a:lnTo>
                  <a:pt x="203968" y="215312"/>
                </a:lnTo>
                <a:lnTo>
                  <a:pt x="165989" y="242321"/>
                </a:lnTo>
                <a:lnTo>
                  <a:pt x="119481" y="252222"/>
                </a:lnTo>
                <a:lnTo>
                  <a:pt x="72973" y="242321"/>
                </a:lnTo>
                <a:lnTo>
                  <a:pt x="34994" y="215312"/>
                </a:lnTo>
                <a:lnTo>
                  <a:pt x="9389" y="175230"/>
                </a:lnTo>
                <a:lnTo>
                  <a:pt x="0" y="126111"/>
                </a:lnTo>
                <a:close/>
              </a:path>
              <a:path w="239395" h="594360">
                <a:moveTo>
                  <a:pt x="0" y="454532"/>
                </a:moveTo>
                <a:lnTo>
                  <a:pt x="9389" y="400369"/>
                </a:lnTo>
                <a:lnTo>
                  <a:pt x="34994" y="356123"/>
                </a:lnTo>
                <a:lnTo>
                  <a:pt x="72973" y="326284"/>
                </a:lnTo>
                <a:lnTo>
                  <a:pt x="119481" y="315341"/>
                </a:lnTo>
                <a:lnTo>
                  <a:pt x="165991" y="326284"/>
                </a:lnTo>
                <a:lnTo>
                  <a:pt x="203974" y="356123"/>
                </a:lnTo>
                <a:lnTo>
                  <a:pt x="229584" y="400369"/>
                </a:lnTo>
                <a:lnTo>
                  <a:pt x="238975" y="454532"/>
                </a:lnTo>
                <a:lnTo>
                  <a:pt x="229584" y="508769"/>
                </a:lnTo>
                <a:lnTo>
                  <a:pt x="203974" y="553053"/>
                </a:lnTo>
                <a:lnTo>
                  <a:pt x="165991" y="582906"/>
                </a:lnTo>
                <a:lnTo>
                  <a:pt x="119481" y="593852"/>
                </a:lnTo>
                <a:lnTo>
                  <a:pt x="72973" y="582906"/>
                </a:lnTo>
                <a:lnTo>
                  <a:pt x="34994" y="553053"/>
                </a:lnTo>
                <a:lnTo>
                  <a:pt x="9389" y="508769"/>
                </a:lnTo>
                <a:lnTo>
                  <a:pt x="0" y="454532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231" y="4212089"/>
            <a:ext cx="128905" cy="10483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6484" y="5402326"/>
            <a:ext cx="243840" cy="252729"/>
          </a:xfrm>
          <a:custGeom>
            <a:avLst/>
            <a:gdLst/>
            <a:ahLst/>
            <a:cxnLst/>
            <a:rect l="l" t="t" r="r" b="b"/>
            <a:pathLst>
              <a:path w="243840" h="252729">
                <a:moveTo>
                  <a:pt x="0" y="126111"/>
                </a:moveTo>
                <a:lnTo>
                  <a:pt x="9574" y="77045"/>
                </a:lnTo>
                <a:lnTo>
                  <a:pt x="35685" y="36956"/>
                </a:lnTo>
                <a:lnTo>
                  <a:pt x="74414" y="9917"/>
                </a:lnTo>
                <a:lnTo>
                  <a:pt x="121843" y="0"/>
                </a:lnTo>
                <a:lnTo>
                  <a:pt x="169265" y="9917"/>
                </a:lnTo>
                <a:lnTo>
                  <a:pt x="207991" y="36957"/>
                </a:lnTo>
                <a:lnTo>
                  <a:pt x="234100" y="77045"/>
                </a:lnTo>
                <a:lnTo>
                  <a:pt x="243674" y="126111"/>
                </a:lnTo>
                <a:lnTo>
                  <a:pt x="234100" y="175205"/>
                </a:lnTo>
                <a:lnTo>
                  <a:pt x="207991" y="215295"/>
                </a:lnTo>
                <a:lnTo>
                  <a:pt x="169265" y="242323"/>
                </a:lnTo>
                <a:lnTo>
                  <a:pt x="121843" y="252234"/>
                </a:lnTo>
                <a:lnTo>
                  <a:pt x="74414" y="242323"/>
                </a:lnTo>
                <a:lnTo>
                  <a:pt x="35685" y="215295"/>
                </a:lnTo>
                <a:lnTo>
                  <a:pt x="9574" y="175205"/>
                </a:lnTo>
                <a:lnTo>
                  <a:pt x="0" y="126111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129" y="5382869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000" b="1" i="0" u="none" strike="noStrike" kern="1200" cap="none" spc="-5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42353" y="204136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ОБНОВЛЕНИЕ СОДЕРЖАНИЯ </a:t>
            </a:r>
            <a:br>
              <a:rPr lang="en-US" dirty="0"/>
            </a:br>
            <a:r>
              <a:rPr lang="ru-RU" dirty="0"/>
              <a:t>ПРЕДМЕТНОЙ ОБЛАСТИ «ТЕХНОЛОГИЯ»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31783" y="5601854"/>
            <a:ext cx="9739683" cy="1172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Методические рекомендации для руководителей и педагогических работников общеобразовательных организаций по работе с обновлённой ПООП по предметной области «Технологии», утверждены Заместителем Министра просвещения Российской Федерации от 28.02.2020 №МР-26/02вн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25295"/>
              </p:ext>
            </p:extLst>
          </p:nvPr>
        </p:nvGraphicFramePr>
        <p:xfrm>
          <a:off x="968479" y="1578494"/>
          <a:ext cx="974044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374">
                  <a:extLst>
                    <a:ext uri="{9D8B030D-6E8A-4147-A177-3AD203B41FA5}">
                      <a16:colId xmlns:a16="http://schemas.microsoft.com/office/drawing/2014/main" val="3060761208"/>
                    </a:ext>
                  </a:extLst>
                </a:gridCol>
                <a:gridCol w="8122073">
                  <a:extLst>
                    <a:ext uri="{9D8B030D-6E8A-4147-A177-3AD203B41FA5}">
                      <a16:colId xmlns:a16="http://schemas.microsoft.com/office/drawing/2014/main" val="4142147595"/>
                    </a:ext>
                  </a:extLst>
                </a:gridCol>
              </a:tblGrid>
              <a:tr h="7146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ручной инструмент и обработка конструкционных и иных материалов (древесина или текстиль)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(компьютерная графика и черчение /  робототехника и механика)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24234"/>
                  </a:ext>
                </a:extLst>
              </a:tr>
              <a:tr h="50024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b="1" baseline="0" dirty="0">
                          <a:latin typeface="+mn-lt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0" dirty="0">
                          <a:latin typeface="+mn-lt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моделирование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базовое, макетирование и формообразование / обработка конструкционных материалов (металлы) / робототехника и автоматизация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472"/>
                  </a:ext>
                </a:extLst>
              </a:tr>
              <a:tr h="7146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3D-моделирование </a:t>
                      </a:r>
                      <a:r>
                        <a:rPr lang="ru-RU" sz="1800" b="0" dirty="0" err="1">
                          <a:latin typeface="+mn-lt"/>
                          <a:cs typeface="Times New Roman" panose="02020603050405020304" pitchFamily="18" charset="0"/>
                        </a:rPr>
                        <a:t>углубленное</a:t>
                      </a: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 / системы автоматизированного проектирования / автоматизированные системы / обработка конструкционных материалов искусственного происхождения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33438"/>
                  </a:ext>
                </a:extLst>
              </a:tr>
              <a:tr h="7146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Робототехника и автоматизированные системы (электроника и электротехника)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 автоматизированные системы / технологии и производство / технология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обработки пищевых продуктов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26801"/>
                  </a:ext>
                </a:extLst>
              </a:tr>
              <a:tr h="2858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n-lt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Проектное управление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800" b="0" dirty="0">
                          <a:latin typeface="+mn-lt"/>
                          <a:cs typeface="Times New Roman" panose="02020603050405020304" pitchFamily="18" charset="0"/>
                        </a:rPr>
                        <a:t> командный</a:t>
                      </a:r>
                      <a:r>
                        <a:rPr lang="ru-RU" sz="1800" b="0" baseline="0" dirty="0">
                          <a:latin typeface="+mn-lt"/>
                          <a:cs typeface="Times New Roman" panose="02020603050405020304" pitchFamily="18" charset="0"/>
                        </a:rPr>
                        <a:t> проект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1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955A092B-EF54-4AD3-8434-187B5C0B7D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47528" y="476672"/>
            <a:ext cx="91704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sz="2800" b="1" spc="-5" dirty="0">
                <a:solidFill>
                  <a:schemeClr val="accent1"/>
                </a:solidFill>
              </a:rPr>
              <a:t>«Вариативная» часть рабочей</a:t>
            </a:r>
            <a:r>
              <a:rPr sz="2800" b="1" spc="80" dirty="0">
                <a:solidFill>
                  <a:schemeClr val="accent1"/>
                </a:solidFill>
              </a:rPr>
              <a:t> </a:t>
            </a:r>
            <a:r>
              <a:rPr sz="2800" b="1" spc="-10" dirty="0">
                <a:solidFill>
                  <a:schemeClr val="accent1"/>
                </a:solidFill>
              </a:rPr>
              <a:t>программы</a:t>
            </a:r>
            <a:endParaRPr sz="28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F18AD9-EF42-4D4E-B206-6336E204293D}"/>
              </a:ext>
            </a:extLst>
          </p:cNvPr>
          <p:cNvSpPr/>
          <p:nvPr/>
        </p:nvSpPr>
        <p:spPr>
          <a:xfrm>
            <a:off x="310680" y="1721386"/>
            <a:ext cx="11689976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0825" algn="l"/>
              </a:tabLst>
            </a:pP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проектировании </a:t>
            </a:r>
            <a:r>
              <a:rPr lang="ru-RU" b="1" spc="-5" dirty="0">
                <a:solidFill>
                  <a:srgbClr val="171717"/>
                </a:solidFill>
                <a:latin typeface="Calibri"/>
                <a:cs typeface="Calibri"/>
              </a:rPr>
              <a:t>вариативной части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должно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быть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обязательно </a:t>
            </a:r>
            <a:r>
              <a:rPr lang="ru-RU" b="1" spc="-5" dirty="0">
                <a:solidFill>
                  <a:srgbClr val="171717"/>
                </a:solidFill>
                <a:latin typeface="Calibri"/>
                <a:cs typeface="Calibri"/>
              </a:rPr>
              <a:t>сохранено базовое </a:t>
            </a:r>
            <a:r>
              <a:rPr lang="ru-RU" b="1" spc="-15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lang="ru-RU" b="1" spc="-5" dirty="0">
                <a:solidFill>
                  <a:srgbClr val="171717"/>
                </a:solidFill>
                <a:latin typeface="Calibri"/>
                <a:cs typeface="Calibri"/>
              </a:rPr>
              <a:t>учебной  программы;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все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тематические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блоки изучаются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полном объеме,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а вариативное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реализуется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за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счет 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разных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уровней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изучения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различных </a:t>
            </a:r>
            <a:r>
              <a:rPr lang="ru-RU" spc="-20" dirty="0">
                <a:solidFill>
                  <a:srgbClr val="171717"/>
                </a:solidFill>
                <a:latin typeface="Calibri"/>
                <a:cs typeface="Calibri"/>
              </a:rPr>
              <a:t>модулей </a:t>
            </a:r>
            <a:r>
              <a:rPr lang="ru-RU" i="1" spc="-5" dirty="0">
                <a:solidFill>
                  <a:srgbClr val="171717"/>
                </a:solidFill>
                <a:latin typeface="Calibri"/>
                <a:cs typeface="Calibri"/>
              </a:rPr>
              <a:t>(тематические кейсы </a:t>
            </a:r>
            <a:r>
              <a:rPr lang="ru-RU" i="1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lang="ru-RU" i="1" spc="-5" dirty="0">
                <a:solidFill>
                  <a:srgbClr val="171717"/>
                </a:solidFill>
                <a:latin typeface="Calibri"/>
                <a:cs typeface="Calibri"/>
              </a:rPr>
              <a:t>разной длительностью</a:t>
            </a:r>
            <a:r>
              <a:rPr lang="ru-RU" i="1" spc="1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i="1" spc="-5" dirty="0">
                <a:solidFill>
                  <a:srgbClr val="171717"/>
                </a:solidFill>
                <a:latin typeface="Calibri"/>
                <a:cs typeface="Calibri"/>
              </a:rPr>
              <a:t>изучения);</a:t>
            </a:r>
            <a:endParaRPr lang="ru-RU" dirty="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spcBef>
                <a:spcPts val="960"/>
              </a:spcBef>
              <a:buClr>
                <a:srgbClr val="171717"/>
              </a:buClr>
              <a:buAutoNum type="arabicParenR"/>
              <a:tabLst>
                <a:tab pos="250825" algn="l"/>
              </a:tabLst>
            </a:pPr>
            <a:r>
              <a:rPr lang="ru-RU" spc="-10" dirty="0">
                <a:solidFill>
                  <a:srgbClr val="2C3493"/>
                </a:solidFill>
                <a:latin typeface="Calibri"/>
                <a:cs typeface="Calibri"/>
              </a:rPr>
              <a:t>Содержание </a:t>
            </a:r>
            <a:r>
              <a:rPr lang="ru-RU" dirty="0">
                <a:solidFill>
                  <a:srgbClr val="2C3493"/>
                </a:solidFill>
                <a:latin typeface="Calibri"/>
                <a:cs typeface="Calibri"/>
              </a:rPr>
              <a:t>вариативной </a:t>
            </a:r>
            <a:r>
              <a:rPr lang="ru-RU" spc="-5" dirty="0">
                <a:solidFill>
                  <a:srgbClr val="2C3493"/>
                </a:solidFill>
                <a:latin typeface="Calibri"/>
                <a:cs typeface="Calibri"/>
              </a:rPr>
              <a:t>части </a:t>
            </a:r>
            <a:r>
              <a:rPr lang="ru-RU" spc="-10" dirty="0">
                <a:solidFill>
                  <a:srgbClr val="2C3493"/>
                </a:solidFill>
                <a:latin typeface="Calibri"/>
                <a:cs typeface="Calibri"/>
              </a:rPr>
              <a:t>должно отражать </a:t>
            </a:r>
            <a:r>
              <a:rPr lang="ru-RU" spc="-5" dirty="0">
                <a:solidFill>
                  <a:srgbClr val="2C3493"/>
                </a:solidFill>
                <a:latin typeface="Calibri"/>
                <a:cs typeface="Calibri"/>
              </a:rPr>
              <a:t>специфику </a:t>
            </a:r>
            <a:r>
              <a:rPr lang="ru-RU" spc="-10" dirty="0">
                <a:solidFill>
                  <a:srgbClr val="2C3493"/>
                </a:solidFill>
                <a:latin typeface="Calibri"/>
                <a:cs typeface="Calibri"/>
              </a:rPr>
              <a:t>научно-технологического </a:t>
            </a:r>
            <a:r>
              <a:rPr lang="ru-RU" spc="-5" dirty="0">
                <a:solidFill>
                  <a:srgbClr val="2C3493"/>
                </a:solidFill>
                <a:latin typeface="Calibri"/>
                <a:cs typeface="Calibri"/>
              </a:rPr>
              <a:t>развития</a:t>
            </a:r>
            <a:r>
              <a:rPr lang="ru-RU" spc="135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rgbClr val="2C3493"/>
                </a:solidFill>
                <a:latin typeface="Calibri"/>
                <a:cs typeface="Calibri"/>
              </a:rPr>
              <a:t>региона:</a:t>
            </a:r>
            <a:endParaRPr lang="ru-RU" dirty="0">
              <a:latin typeface="Calibri"/>
              <a:cs typeface="Calibri"/>
            </a:endParaRPr>
          </a:p>
          <a:p>
            <a:pPr marL="299085" marR="866775" indent="-287020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Изучение реальной ситуации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тенденций развития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экономики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(промышленной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сельскохозяйственной 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деятельности, сферы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услуг);</a:t>
            </a:r>
            <a:endParaRPr lang="ru-RU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Ознакомление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динамикой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регионального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рынка </a:t>
            </a:r>
            <a:r>
              <a:rPr lang="ru-RU" spc="-20" dirty="0">
                <a:solidFill>
                  <a:srgbClr val="171717"/>
                </a:solidFill>
                <a:latin typeface="Calibri"/>
                <a:cs typeface="Calibri"/>
              </a:rPr>
              <a:t>труда,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количественного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качественного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аспектов спроса</a:t>
            </a:r>
            <a:r>
              <a:rPr lang="ru-RU" spc="3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endParaRPr lang="ru-RU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предложения;</a:t>
            </a:r>
            <a:endParaRPr lang="ru-RU" dirty="0">
              <a:latin typeface="Calibri"/>
              <a:cs typeface="Calibri"/>
            </a:endParaRPr>
          </a:p>
          <a:p>
            <a:pPr marL="299085" marR="988694" indent="-287020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Анализ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ресурсов профессионального образования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в регионе,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опыта учета </a:t>
            </a:r>
            <a:r>
              <a:rPr lang="ru-RU" spc="-10" dirty="0">
                <a:solidFill>
                  <a:srgbClr val="171717"/>
                </a:solidFill>
                <a:latin typeface="Calibri"/>
                <a:cs typeface="Calibri"/>
              </a:rPr>
              <a:t>рыночной 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конъюнктуры </a:t>
            </a:r>
            <a:r>
              <a:rPr lang="ru-RU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процессе профессионального</a:t>
            </a:r>
            <a:r>
              <a:rPr lang="ru-RU" spc="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lang="ru-RU" spc="-5" dirty="0">
                <a:solidFill>
                  <a:srgbClr val="171717"/>
                </a:solidFill>
                <a:latin typeface="Calibri"/>
                <a:cs typeface="Calibri"/>
              </a:rPr>
              <a:t>самоопределения.</a:t>
            </a:r>
            <a:endParaRPr lang="ru-RU" dirty="0">
              <a:latin typeface="Calibri"/>
              <a:cs typeface="Calibri"/>
            </a:endParaRPr>
          </a:p>
          <a:p>
            <a:pPr marL="12700" marR="428625">
              <a:lnSpc>
                <a:spcPct val="100000"/>
              </a:lnSpc>
              <a:spcBef>
                <a:spcPts val="605"/>
              </a:spcBef>
              <a:buClr>
                <a:srgbClr val="171717"/>
              </a:buClr>
              <a:buAutoNum type="arabicParenR" startAt="3"/>
              <a:tabLst>
                <a:tab pos="250825" algn="l"/>
              </a:tabLst>
            </a:pPr>
            <a:r>
              <a:rPr lang="ru-RU" spc="-10" dirty="0">
                <a:solidFill>
                  <a:srgbClr val="853918"/>
                </a:solidFill>
                <a:latin typeface="Calibri"/>
                <a:cs typeface="Calibri"/>
              </a:rPr>
              <a:t>Содержание </a:t>
            </a:r>
            <a:r>
              <a:rPr lang="ru-RU" dirty="0">
                <a:solidFill>
                  <a:srgbClr val="853918"/>
                </a:solidFill>
                <a:latin typeface="Calibri"/>
                <a:cs typeface="Calibri"/>
              </a:rPr>
              <a:t>учебных программ по </a:t>
            </a:r>
            <a:r>
              <a:rPr lang="ru-RU" spc="-10" dirty="0">
                <a:solidFill>
                  <a:srgbClr val="853918"/>
                </a:solidFill>
                <a:latin typeface="Calibri"/>
                <a:cs typeface="Calibri"/>
              </a:rPr>
              <a:t>технологии </a:t>
            </a:r>
            <a:r>
              <a:rPr lang="ru-RU" b="1" spc="-5" dirty="0">
                <a:solidFill>
                  <a:srgbClr val="853918"/>
                </a:solidFill>
                <a:latin typeface="Calibri"/>
                <a:cs typeface="Calibri"/>
              </a:rPr>
              <a:t>на </a:t>
            </a:r>
            <a:r>
              <a:rPr lang="ru-RU" b="1" dirty="0">
                <a:solidFill>
                  <a:srgbClr val="853918"/>
                </a:solidFill>
                <a:latin typeface="Calibri"/>
                <a:cs typeface="Calibri"/>
              </a:rPr>
              <a:t>базовом уровне в </a:t>
            </a:r>
            <a:r>
              <a:rPr lang="ru-RU" b="1" spc="-5" dirty="0">
                <a:solidFill>
                  <a:srgbClr val="853918"/>
                </a:solidFill>
                <a:latin typeface="Calibri"/>
                <a:cs typeface="Calibri"/>
              </a:rPr>
              <a:t>сельских </a:t>
            </a:r>
            <a:r>
              <a:rPr lang="ru-RU" b="1" spc="-20" dirty="0">
                <a:solidFill>
                  <a:srgbClr val="853918"/>
                </a:solidFill>
                <a:latin typeface="Calibri"/>
                <a:cs typeface="Calibri"/>
              </a:rPr>
              <a:t>школах </a:t>
            </a:r>
            <a:r>
              <a:rPr lang="ru-RU" spc="-5" dirty="0">
                <a:solidFill>
                  <a:srgbClr val="853918"/>
                </a:solidFill>
                <a:latin typeface="Calibri"/>
                <a:cs typeface="Calibri"/>
              </a:rPr>
              <a:t>идентичны </a:t>
            </a:r>
            <a:r>
              <a:rPr lang="ru-RU" spc="-15" dirty="0">
                <a:solidFill>
                  <a:srgbClr val="853918"/>
                </a:solidFill>
                <a:latin typeface="Calibri"/>
                <a:cs typeface="Calibri"/>
              </a:rPr>
              <a:t>содержанию  </a:t>
            </a:r>
            <a:r>
              <a:rPr lang="ru-RU" dirty="0">
                <a:solidFill>
                  <a:srgbClr val="853918"/>
                </a:solidFill>
                <a:latin typeface="Calibri"/>
                <a:cs typeface="Calibri"/>
              </a:rPr>
              <a:t>программ </a:t>
            </a:r>
            <a:r>
              <a:rPr lang="ru-RU" b="1" spc="-5" dirty="0">
                <a:solidFill>
                  <a:srgbClr val="853918"/>
                </a:solidFill>
                <a:latin typeface="Calibri"/>
                <a:cs typeface="Calibri"/>
              </a:rPr>
              <a:t>для </a:t>
            </a:r>
            <a:r>
              <a:rPr lang="ru-RU" b="1" spc="-10" dirty="0">
                <a:solidFill>
                  <a:srgbClr val="853918"/>
                </a:solidFill>
                <a:latin typeface="Calibri"/>
                <a:cs typeface="Calibri"/>
              </a:rPr>
              <a:t>городских </a:t>
            </a:r>
            <a:r>
              <a:rPr lang="ru-RU" b="1" spc="-15" dirty="0">
                <a:solidFill>
                  <a:srgbClr val="853918"/>
                </a:solidFill>
                <a:latin typeface="Calibri"/>
                <a:cs typeface="Calibri"/>
              </a:rPr>
              <a:t>школ</a:t>
            </a:r>
            <a:r>
              <a:rPr lang="ru-RU" spc="-15" dirty="0">
                <a:solidFill>
                  <a:srgbClr val="853918"/>
                </a:solidFill>
                <a:latin typeface="Calibri"/>
                <a:cs typeface="Calibri"/>
              </a:rPr>
              <a:t>;</a:t>
            </a:r>
          </a:p>
          <a:p>
            <a:pPr marL="12700" marR="428625">
              <a:lnSpc>
                <a:spcPct val="100000"/>
              </a:lnSpc>
              <a:spcBef>
                <a:spcPts val="605"/>
              </a:spcBef>
              <a:buClr>
                <a:srgbClr val="171717"/>
              </a:buClr>
              <a:buAutoNum type="arabicParenR" startAt="3"/>
              <a:tabLst>
                <a:tab pos="250825" algn="l"/>
              </a:tabLst>
            </a:pPr>
            <a:r>
              <a:rPr lang="ru-RU" dirty="0">
                <a:latin typeface="Calibri"/>
                <a:cs typeface="Calibri"/>
              </a:rPr>
              <a:t>Содержание рабочей программы по технологии определяется условиями материально-технической базы и  кадровыми ресурсами образовательной организации, возможностями сетевого взаимодействия.</a:t>
            </a:r>
          </a:p>
          <a:p>
            <a:pPr marL="12700" marR="428625">
              <a:lnSpc>
                <a:spcPct val="100000"/>
              </a:lnSpc>
              <a:spcBef>
                <a:spcPts val="605"/>
              </a:spcBef>
              <a:buClr>
                <a:srgbClr val="171717"/>
              </a:buClr>
              <a:buAutoNum type="arabicParenR" startAt="3"/>
              <a:tabLst>
                <a:tab pos="250825" algn="l"/>
              </a:tabLst>
            </a:pPr>
            <a:r>
              <a:rPr lang="ru-RU" dirty="0">
                <a:solidFill>
                  <a:schemeClr val="accent1"/>
                </a:solidFill>
                <a:latin typeface="Calibri"/>
                <a:cs typeface="Calibri"/>
              </a:rPr>
              <a:t>Возможно применение нескольких рабочих программ в одном классе (при условии деления класса на подгруппы),  реализация которых может учитывать как тематический, так и гендерный подходы в обучении. </a:t>
            </a:r>
          </a:p>
        </p:txBody>
      </p:sp>
    </p:spTree>
    <p:extLst>
      <p:ext uri="{BB962C8B-B14F-4D97-AF65-F5344CB8AC3E}">
        <p14:creationId xmlns:p14="http://schemas.microsoft.com/office/powerpoint/2010/main" val="294849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3432" y="0"/>
            <a:ext cx="10911840" cy="1051560"/>
          </a:xfrm>
        </p:spPr>
        <p:txBody>
          <a:bodyPr/>
          <a:lstStyle/>
          <a:p>
            <a:r>
              <a:rPr lang="ru-RU" dirty="0"/>
              <a:t>ПООП ООО. Деление на группы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0080" y="1700808"/>
            <a:ext cx="10911840" cy="41879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П.3.1. «При проведении занятий по … </a:t>
            </a:r>
            <a:r>
              <a:rPr lang="ru-RU" b="1" dirty="0"/>
              <a:t>технологии (5–9 </a:t>
            </a:r>
            <a:r>
              <a:rPr lang="ru-RU" b="1" dirty="0" err="1"/>
              <a:t>кл</a:t>
            </a:r>
            <a:r>
              <a:rPr lang="ru-RU" b="1" dirty="0"/>
              <a:t>.)</a:t>
            </a:r>
            <a:r>
              <a:rPr lang="ru-RU" dirty="0"/>
              <a:t>, информатике, а также по физике и химии (во время проведения практических занятий) </a:t>
            </a:r>
            <a:r>
              <a:rPr lang="ru-RU" dirty="0">
                <a:solidFill>
                  <a:srgbClr val="E22A8B"/>
                </a:solidFill>
              </a:rPr>
              <a:t>осуществляется деление классов на две группы с учетом норм по предельно допустимой наполняемости групп»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0" indent="0" algn="r">
              <a:buNone/>
            </a:pPr>
            <a:r>
              <a:rPr lang="ru-RU" dirty="0"/>
              <a:t>http://fgosreestr.ru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133704"/>
            <a:ext cx="10911840" cy="1051560"/>
          </a:xfrm>
        </p:spPr>
        <p:txBody>
          <a:bodyPr/>
          <a:lstStyle/>
          <a:p>
            <a:r>
              <a:rPr lang="ru-RU" dirty="0"/>
              <a:t>СанПиН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474" y="1484784"/>
            <a:ext cx="10911840" cy="4187952"/>
          </a:xfrm>
        </p:spPr>
        <p:txBody>
          <a:bodyPr>
            <a:normAutofit/>
          </a:bodyPr>
          <a:lstStyle/>
          <a:p>
            <a:r>
              <a:rPr lang="ru-RU" dirty="0"/>
              <a:t>П. 10.1 </a:t>
            </a:r>
          </a:p>
          <a:p>
            <a:pPr marL="0" indent="0">
              <a:buNone/>
            </a:pPr>
            <a:r>
              <a:rPr lang="ru-RU" dirty="0"/>
              <a:t>«Количество учащихся в классе определяется исходя из расчета соблюдения нормы площади на одного обучающегося»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П. 5.10. </a:t>
            </a:r>
          </a:p>
          <a:p>
            <a:pPr marL="0" indent="0">
              <a:buNone/>
            </a:pPr>
            <a:r>
              <a:rPr lang="ru-RU" dirty="0"/>
              <a:t>«… мастерские для трудового обучения должны иметь площадь из расчета 6,0 м2 на 1 рабочее место»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3131" y="5419691"/>
            <a:ext cx="80641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Источник: Постановления Главного государственного санитарного врача РФ от 29.12.2010 N 189 (в ред. от 22.05.2019г.) «Об утверждении СанПиН 2.4.2.2821-10 «Санитарно-эпидемиологические требования к условиям и организации обучения в общеобразовательных учреждениях»</a:t>
            </a:r>
          </a:p>
          <a:p>
            <a:r>
              <a:rPr lang="ru-RU" sz="1400" dirty="0"/>
              <a:t>Ссылка:</a:t>
            </a:r>
            <a:r>
              <a:rPr lang="ru-RU" dirty="0"/>
              <a:t> </a:t>
            </a:r>
            <a:r>
              <a:rPr lang="en-US" sz="1400" u="sng" dirty="0">
                <a:hlinkClick r:id="rId3"/>
              </a:rPr>
              <a:t>http://www.consultant.ru/document/cons_doc</a:t>
            </a:r>
            <a:r>
              <a:rPr lang="ru-RU" sz="1400" u="sng" dirty="0">
                <a:hlinkClick r:id="rId3"/>
              </a:rPr>
              <a:t> </a:t>
            </a:r>
            <a:r>
              <a:rPr lang="en-US" sz="1400" u="sng" dirty="0">
                <a:hlinkClick r:id="rId3"/>
              </a:rPr>
              <a:t>_LAW_111395/</a:t>
            </a:r>
          </a:p>
        </p:txBody>
      </p:sp>
    </p:spTree>
    <p:extLst>
      <p:ext uri="{BB962C8B-B14F-4D97-AF65-F5344CB8AC3E}">
        <p14:creationId xmlns:p14="http://schemas.microsoft.com/office/powerpoint/2010/main" val="337810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349" y="106781"/>
            <a:ext cx="108483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ПЛАНИРУЕМЫЕ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5" dirty="0">
                <a:solidFill>
                  <a:schemeClr val="accent1"/>
                </a:solidFill>
              </a:rPr>
              <a:t>ОСВОЕНИЯ </a:t>
            </a:r>
            <a:r>
              <a:rPr sz="2400" spc="-10" dirty="0">
                <a:solidFill>
                  <a:schemeClr val="accent1"/>
                </a:solidFill>
              </a:rPr>
              <a:t>УЧЕБНОЙ </a:t>
            </a:r>
            <a:r>
              <a:rPr sz="2400" spc="-20" dirty="0">
                <a:solidFill>
                  <a:schemeClr val="accent1"/>
                </a:solidFill>
              </a:rPr>
              <a:t>ПРОГРАММЫ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95" dirty="0">
                <a:solidFill>
                  <a:schemeClr val="accent1"/>
                </a:solidFill>
              </a:rPr>
              <a:t> </a:t>
            </a:r>
            <a:r>
              <a:rPr sz="2400" spc="-10" dirty="0">
                <a:solidFill>
                  <a:schemeClr val="accent1"/>
                </a:solidFill>
              </a:rPr>
              <a:t>ТЕХНОЛОГИИ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78992" y="1178433"/>
          <a:ext cx="10168889" cy="134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ТЕМАТИЧЕСКИЕ</a:t>
                      </a:r>
                      <a:r>
                        <a:rPr sz="24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БЛОКИ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91440" marR="250825">
                        <a:lnSpc>
                          <a:spcPct val="100299"/>
                        </a:lnSpc>
                        <a:spcBef>
                          <a:spcPts val="254"/>
                        </a:spcBef>
                      </a:pPr>
                      <a:r>
                        <a:rPr sz="1600" b="1" spc="-20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«Технология»: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Современные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технологии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перспективы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их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5499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sz="1600" b="1" spc="-20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«Культура»: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Формирование 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технологической </a:t>
                      </a:r>
                      <a:r>
                        <a:rPr sz="14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культуры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проектно-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технологического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мышления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обучающихся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02895">
                        <a:lnSpc>
                          <a:spcPct val="100299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«Личностное развитие</a:t>
                      </a:r>
                      <a:r>
                        <a:rPr sz="1400" b="1" spc="-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»: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Построение  образовательных траекторий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планов в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области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профессионального</a:t>
                      </a:r>
                      <a:r>
                        <a:rPr sz="14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самоопределения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00163" y="4938521"/>
          <a:ext cx="10152380" cy="1097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 gridSpan="7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ТЕМАТИЧЕСКИЕ</a:t>
                      </a:r>
                      <a:r>
                        <a:rPr sz="24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МОДУЛИ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154305" marR="118745" indent="-304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Произв</a:t>
                      </a:r>
                      <a:r>
                        <a:rPr sz="1200" b="1" spc="-2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spc="-1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ств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о  и</a:t>
                      </a:r>
                      <a:r>
                        <a:rPr sz="1200" b="1" spc="-4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технологии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842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Технологии</a:t>
                      </a:r>
                      <a:r>
                        <a:rPr sz="1200" b="1" spc="-9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обработки  материалов,</a:t>
                      </a:r>
                      <a:r>
                        <a:rPr sz="1200" b="1" spc="-9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пищевых  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продуктов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93345" indent="1676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Компьютерная 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графика 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9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черчение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marR="99060" indent="-4000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3D-моделирование, 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прототипирование  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spc="-2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макетирование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Робототехника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4355" marR="102235" indent="-4438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b="1" spc="-1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ом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тиз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sz="1200" b="1" spc="-5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ва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200" b="1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ые  </a:t>
                      </a:r>
                      <a:r>
                        <a:rPr sz="1200" b="1" spc="-10" dirty="0">
                          <a:solidFill>
                            <a:srgbClr val="124262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 marR="94615" indent="-3206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2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оп</a:t>
                      </a:r>
                      <a:r>
                        <a:rPr sz="12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лни</a:t>
                      </a:r>
                      <a:r>
                        <a:rPr sz="12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2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2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ные  </a:t>
                      </a:r>
                      <a:r>
                        <a:rPr sz="12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модули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58697" y="2659888"/>
          <a:ext cx="10123803" cy="1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762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9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2800" b="1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ОБУЧЕНИЯ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Личностные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4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УУД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655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Метапредметные</a:t>
                      </a:r>
                      <a:r>
                        <a:rPr sz="1800" spc="2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УУД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spc="2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2C3493"/>
                          </a:solidFill>
                          <a:latin typeface="Calibri"/>
                          <a:cs typeface="Calibri"/>
                        </a:rPr>
                        <a:t>УУД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Познавательные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Регулятивные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Коммуникативные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4325" marR="160020" indent="-146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1600" b="1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b="1" spc="-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ь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тура  </a:t>
                      </a:r>
                      <a:r>
                        <a:rPr sz="1600" b="1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труда»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6530" marR="95250" indent="-74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дме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тные  </a:t>
                      </a:r>
                      <a:r>
                        <a:rPr sz="1600" b="1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результаты»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5275" marR="287020" indent="1035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«Проектные  </a:t>
                      </a:r>
                      <a:r>
                        <a:rPr sz="1600" b="1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мпе</a:t>
                      </a: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ции»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46760" marR="597535" indent="-1403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Проектная и </a:t>
                      </a:r>
                      <a:r>
                        <a:rPr sz="1400" b="1" spc="-10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учебно-исследовательская  </a:t>
                      </a:r>
                      <a:r>
                        <a:rPr sz="1400" b="1" spc="-5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деятельность </a:t>
                      </a:r>
                      <a:r>
                        <a:rPr sz="1400" b="1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75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377461"/>
                          </a:solidFill>
                          <a:latin typeface="Calibri"/>
                          <a:cs typeface="Calibri"/>
                        </a:rPr>
                        <a:t>ИКТ-компетентность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78142" y="2051939"/>
            <a:ext cx="807720" cy="1037590"/>
          </a:xfrm>
          <a:custGeom>
            <a:avLst/>
            <a:gdLst/>
            <a:ahLst/>
            <a:cxnLst/>
            <a:rect l="l" t="t" r="r" b="b"/>
            <a:pathLst>
              <a:path w="807719" h="1037589">
                <a:moveTo>
                  <a:pt x="0" y="0"/>
                </a:moveTo>
                <a:lnTo>
                  <a:pt x="0" y="201802"/>
                </a:lnTo>
                <a:lnTo>
                  <a:pt x="1530" y="248708"/>
                </a:lnTo>
                <a:lnTo>
                  <a:pt x="6067" y="294974"/>
                </a:lnTo>
                <a:lnTo>
                  <a:pt x="13531" y="340505"/>
                </a:lnTo>
                <a:lnTo>
                  <a:pt x="23843" y="385203"/>
                </a:lnTo>
                <a:lnTo>
                  <a:pt x="36923" y="428971"/>
                </a:lnTo>
                <a:lnTo>
                  <a:pt x="52690" y="471713"/>
                </a:lnTo>
                <a:lnTo>
                  <a:pt x="71066" y="513331"/>
                </a:lnTo>
                <a:lnTo>
                  <a:pt x="91970" y="553727"/>
                </a:lnTo>
                <a:lnTo>
                  <a:pt x="115322" y="592806"/>
                </a:lnTo>
                <a:lnTo>
                  <a:pt x="141043" y="630470"/>
                </a:lnTo>
                <a:lnTo>
                  <a:pt x="169052" y="666623"/>
                </a:lnTo>
                <a:lnTo>
                  <a:pt x="199271" y="701166"/>
                </a:lnTo>
                <a:lnTo>
                  <a:pt x="231619" y="734003"/>
                </a:lnTo>
                <a:lnTo>
                  <a:pt x="266016" y="765036"/>
                </a:lnTo>
                <a:lnTo>
                  <a:pt x="302383" y="794170"/>
                </a:lnTo>
                <a:lnTo>
                  <a:pt x="340640" y="821307"/>
                </a:lnTo>
                <a:lnTo>
                  <a:pt x="380706" y="846349"/>
                </a:lnTo>
                <a:lnTo>
                  <a:pt x="422503" y="869200"/>
                </a:lnTo>
                <a:lnTo>
                  <a:pt x="465950" y="889763"/>
                </a:lnTo>
                <a:lnTo>
                  <a:pt x="510968" y="907941"/>
                </a:lnTo>
                <a:lnTo>
                  <a:pt x="557476" y="923636"/>
                </a:lnTo>
                <a:lnTo>
                  <a:pt x="605396" y="936751"/>
                </a:lnTo>
                <a:lnTo>
                  <a:pt x="605396" y="1037589"/>
                </a:lnTo>
                <a:lnTo>
                  <a:pt x="807199" y="859916"/>
                </a:lnTo>
                <a:lnTo>
                  <a:pt x="695515" y="734949"/>
                </a:lnTo>
                <a:lnTo>
                  <a:pt x="605396" y="734949"/>
                </a:lnTo>
                <a:lnTo>
                  <a:pt x="557476" y="721833"/>
                </a:lnTo>
                <a:lnTo>
                  <a:pt x="510968" y="706138"/>
                </a:lnTo>
                <a:lnTo>
                  <a:pt x="465950" y="687960"/>
                </a:lnTo>
                <a:lnTo>
                  <a:pt x="422503" y="667397"/>
                </a:lnTo>
                <a:lnTo>
                  <a:pt x="380706" y="644546"/>
                </a:lnTo>
                <a:lnTo>
                  <a:pt x="340640" y="619504"/>
                </a:lnTo>
                <a:lnTo>
                  <a:pt x="302383" y="592367"/>
                </a:lnTo>
                <a:lnTo>
                  <a:pt x="266016" y="563233"/>
                </a:lnTo>
                <a:lnTo>
                  <a:pt x="231619" y="532200"/>
                </a:lnTo>
                <a:lnTo>
                  <a:pt x="199271" y="499363"/>
                </a:lnTo>
                <a:lnTo>
                  <a:pt x="169052" y="464819"/>
                </a:lnTo>
                <a:lnTo>
                  <a:pt x="141043" y="428667"/>
                </a:lnTo>
                <a:lnTo>
                  <a:pt x="115322" y="391003"/>
                </a:lnTo>
                <a:lnTo>
                  <a:pt x="91970" y="351924"/>
                </a:lnTo>
                <a:lnTo>
                  <a:pt x="71066" y="311528"/>
                </a:lnTo>
                <a:lnTo>
                  <a:pt x="52690" y="269910"/>
                </a:lnTo>
                <a:lnTo>
                  <a:pt x="36923" y="227168"/>
                </a:lnTo>
                <a:lnTo>
                  <a:pt x="23843" y="183400"/>
                </a:lnTo>
                <a:lnTo>
                  <a:pt x="13531" y="138702"/>
                </a:lnTo>
                <a:lnTo>
                  <a:pt x="6067" y="93171"/>
                </a:lnTo>
                <a:lnTo>
                  <a:pt x="1530" y="46905"/>
                </a:lnTo>
                <a:lnTo>
                  <a:pt x="0" y="0"/>
                </a:lnTo>
                <a:close/>
              </a:path>
              <a:path w="807719" h="1037589">
                <a:moveTo>
                  <a:pt x="605396" y="634111"/>
                </a:moveTo>
                <a:lnTo>
                  <a:pt x="605396" y="734949"/>
                </a:lnTo>
                <a:lnTo>
                  <a:pt x="695515" y="734949"/>
                </a:lnTo>
                <a:lnTo>
                  <a:pt x="605396" y="634111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123" y="1292733"/>
            <a:ext cx="807720" cy="860425"/>
          </a:xfrm>
          <a:custGeom>
            <a:avLst/>
            <a:gdLst/>
            <a:ahLst/>
            <a:cxnLst/>
            <a:rect l="l" t="t" r="r" b="b"/>
            <a:pathLst>
              <a:path w="807719" h="860425">
                <a:moveTo>
                  <a:pt x="807218" y="0"/>
                </a:moveTo>
                <a:lnTo>
                  <a:pt x="753455" y="1698"/>
                </a:lnTo>
                <a:lnTo>
                  <a:pt x="699929" y="6730"/>
                </a:lnTo>
                <a:lnTo>
                  <a:pt x="651389" y="14253"/>
                </a:lnTo>
                <a:lnTo>
                  <a:pt x="604005" y="24372"/>
                </a:lnTo>
                <a:lnTo>
                  <a:pt x="557851" y="36997"/>
                </a:lnTo>
                <a:lnTo>
                  <a:pt x="512997" y="52040"/>
                </a:lnTo>
                <a:lnTo>
                  <a:pt x="469518" y="69411"/>
                </a:lnTo>
                <a:lnTo>
                  <a:pt x="427484" y="89022"/>
                </a:lnTo>
                <a:lnTo>
                  <a:pt x="386969" y="110782"/>
                </a:lnTo>
                <a:lnTo>
                  <a:pt x="348046" y="134603"/>
                </a:lnTo>
                <a:lnTo>
                  <a:pt x="310785" y="160396"/>
                </a:lnTo>
                <a:lnTo>
                  <a:pt x="275261" y="188070"/>
                </a:lnTo>
                <a:lnTo>
                  <a:pt x="241546" y="217538"/>
                </a:lnTo>
                <a:lnTo>
                  <a:pt x="209711" y="248709"/>
                </a:lnTo>
                <a:lnTo>
                  <a:pt x="179830" y="281495"/>
                </a:lnTo>
                <a:lnTo>
                  <a:pt x="151975" y="315806"/>
                </a:lnTo>
                <a:lnTo>
                  <a:pt x="126218" y="351553"/>
                </a:lnTo>
                <a:lnTo>
                  <a:pt x="102632" y="388647"/>
                </a:lnTo>
                <a:lnTo>
                  <a:pt x="81289" y="426998"/>
                </a:lnTo>
                <a:lnTo>
                  <a:pt x="62262" y="466518"/>
                </a:lnTo>
                <a:lnTo>
                  <a:pt x="45623" y="507116"/>
                </a:lnTo>
                <a:lnTo>
                  <a:pt x="31445" y="548705"/>
                </a:lnTo>
                <a:lnTo>
                  <a:pt x="19800" y="591194"/>
                </a:lnTo>
                <a:lnTo>
                  <a:pt x="10760" y="634494"/>
                </a:lnTo>
                <a:lnTo>
                  <a:pt x="4399" y="678517"/>
                </a:lnTo>
                <a:lnTo>
                  <a:pt x="788" y="723172"/>
                </a:lnTo>
                <a:lnTo>
                  <a:pt x="0" y="768371"/>
                </a:lnTo>
                <a:lnTo>
                  <a:pt x="2107" y="814025"/>
                </a:lnTo>
                <a:lnTo>
                  <a:pt x="7182" y="860043"/>
                </a:lnTo>
                <a:lnTo>
                  <a:pt x="15385" y="813453"/>
                </a:lnTo>
                <a:lnTo>
                  <a:pt x="26492" y="767936"/>
                </a:lnTo>
                <a:lnTo>
                  <a:pt x="40406" y="723574"/>
                </a:lnTo>
                <a:lnTo>
                  <a:pt x="57027" y="680448"/>
                </a:lnTo>
                <a:lnTo>
                  <a:pt x="76259" y="638639"/>
                </a:lnTo>
                <a:lnTo>
                  <a:pt x="98003" y="598227"/>
                </a:lnTo>
                <a:lnTo>
                  <a:pt x="122161" y="559293"/>
                </a:lnTo>
                <a:lnTo>
                  <a:pt x="148635" y="521918"/>
                </a:lnTo>
                <a:lnTo>
                  <a:pt x="177327" y="486182"/>
                </a:lnTo>
                <a:lnTo>
                  <a:pt x="208139" y="452167"/>
                </a:lnTo>
                <a:lnTo>
                  <a:pt x="240973" y="419952"/>
                </a:lnTo>
                <a:lnTo>
                  <a:pt x="275731" y="389620"/>
                </a:lnTo>
                <a:lnTo>
                  <a:pt x="312315" y="361250"/>
                </a:lnTo>
                <a:lnTo>
                  <a:pt x="350627" y="334923"/>
                </a:lnTo>
                <a:lnTo>
                  <a:pt x="390569" y="310720"/>
                </a:lnTo>
                <a:lnTo>
                  <a:pt x="432043" y="288722"/>
                </a:lnTo>
                <a:lnTo>
                  <a:pt x="474951" y="269010"/>
                </a:lnTo>
                <a:lnTo>
                  <a:pt x="519194" y="251664"/>
                </a:lnTo>
                <a:lnTo>
                  <a:pt x="564675" y="236765"/>
                </a:lnTo>
                <a:lnTo>
                  <a:pt x="611297" y="224394"/>
                </a:lnTo>
                <a:lnTo>
                  <a:pt x="658959" y="214631"/>
                </a:lnTo>
                <a:lnTo>
                  <a:pt x="707566" y="207558"/>
                </a:lnTo>
                <a:lnTo>
                  <a:pt x="757018" y="203255"/>
                </a:lnTo>
                <a:lnTo>
                  <a:pt x="807218" y="201802"/>
                </a:lnTo>
                <a:lnTo>
                  <a:pt x="807218" y="0"/>
                </a:lnTo>
                <a:close/>
              </a:path>
            </a:pathLst>
          </a:custGeom>
          <a:solidFill>
            <a:srgbClr val="83A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142" y="1292733"/>
            <a:ext cx="807720" cy="1797050"/>
          </a:xfrm>
          <a:custGeom>
            <a:avLst/>
            <a:gdLst/>
            <a:ahLst/>
            <a:cxnLst/>
            <a:rect l="l" t="t" r="r" b="b"/>
            <a:pathLst>
              <a:path w="807719" h="1797050">
                <a:moveTo>
                  <a:pt x="0" y="759205"/>
                </a:moveTo>
                <a:lnTo>
                  <a:pt x="1530" y="806111"/>
                </a:lnTo>
                <a:lnTo>
                  <a:pt x="6067" y="852377"/>
                </a:lnTo>
                <a:lnTo>
                  <a:pt x="13531" y="897908"/>
                </a:lnTo>
                <a:lnTo>
                  <a:pt x="23843" y="942606"/>
                </a:lnTo>
                <a:lnTo>
                  <a:pt x="36923" y="986374"/>
                </a:lnTo>
                <a:lnTo>
                  <a:pt x="52690" y="1029116"/>
                </a:lnTo>
                <a:lnTo>
                  <a:pt x="71066" y="1070734"/>
                </a:lnTo>
                <a:lnTo>
                  <a:pt x="91970" y="1111130"/>
                </a:lnTo>
                <a:lnTo>
                  <a:pt x="115322" y="1150209"/>
                </a:lnTo>
                <a:lnTo>
                  <a:pt x="141043" y="1187873"/>
                </a:lnTo>
                <a:lnTo>
                  <a:pt x="169052" y="1224025"/>
                </a:lnTo>
                <a:lnTo>
                  <a:pt x="199271" y="1258569"/>
                </a:lnTo>
                <a:lnTo>
                  <a:pt x="231619" y="1291406"/>
                </a:lnTo>
                <a:lnTo>
                  <a:pt x="266016" y="1322439"/>
                </a:lnTo>
                <a:lnTo>
                  <a:pt x="302383" y="1351573"/>
                </a:lnTo>
                <a:lnTo>
                  <a:pt x="340640" y="1378710"/>
                </a:lnTo>
                <a:lnTo>
                  <a:pt x="380706" y="1403752"/>
                </a:lnTo>
                <a:lnTo>
                  <a:pt x="422503" y="1426603"/>
                </a:lnTo>
                <a:lnTo>
                  <a:pt x="465950" y="1447166"/>
                </a:lnTo>
                <a:lnTo>
                  <a:pt x="510968" y="1465344"/>
                </a:lnTo>
                <a:lnTo>
                  <a:pt x="557476" y="1481039"/>
                </a:lnTo>
                <a:lnTo>
                  <a:pt x="605396" y="1494154"/>
                </a:lnTo>
                <a:lnTo>
                  <a:pt x="605396" y="1393316"/>
                </a:lnTo>
                <a:lnTo>
                  <a:pt x="807199" y="1619122"/>
                </a:lnTo>
                <a:lnTo>
                  <a:pt x="605396" y="1796795"/>
                </a:lnTo>
                <a:lnTo>
                  <a:pt x="605396" y="1695957"/>
                </a:lnTo>
                <a:lnTo>
                  <a:pt x="557476" y="1682842"/>
                </a:lnTo>
                <a:lnTo>
                  <a:pt x="510968" y="1667147"/>
                </a:lnTo>
                <a:lnTo>
                  <a:pt x="465950" y="1648969"/>
                </a:lnTo>
                <a:lnTo>
                  <a:pt x="422503" y="1628406"/>
                </a:lnTo>
                <a:lnTo>
                  <a:pt x="380706" y="1605555"/>
                </a:lnTo>
                <a:lnTo>
                  <a:pt x="340640" y="1580513"/>
                </a:lnTo>
                <a:lnTo>
                  <a:pt x="302383" y="1553376"/>
                </a:lnTo>
                <a:lnTo>
                  <a:pt x="266016" y="1524242"/>
                </a:lnTo>
                <a:lnTo>
                  <a:pt x="231619" y="1493209"/>
                </a:lnTo>
                <a:lnTo>
                  <a:pt x="199271" y="1460372"/>
                </a:lnTo>
                <a:lnTo>
                  <a:pt x="169052" y="1425829"/>
                </a:lnTo>
                <a:lnTo>
                  <a:pt x="141043" y="1389676"/>
                </a:lnTo>
                <a:lnTo>
                  <a:pt x="115322" y="1352012"/>
                </a:lnTo>
                <a:lnTo>
                  <a:pt x="91970" y="1312933"/>
                </a:lnTo>
                <a:lnTo>
                  <a:pt x="71066" y="1272537"/>
                </a:lnTo>
                <a:lnTo>
                  <a:pt x="52690" y="1230919"/>
                </a:lnTo>
                <a:lnTo>
                  <a:pt x="36923" y="1188177"/>
                </a:lnTo>
                <a:lnTo>
                  <a:pt x="23843" y="1144409"/>
                </a:lnTo>
                <a:lnTo>
                  <a:pt x="13531" y="1099711"/>
                </a:lnTo>
                <a:lnTo>
                  <a:pt x="6067" y="1054180"/>
                </a:lnTo>
                <a:lnTo>
                  <a:pt x="1530" y="1007914"/>
                </a:lnTo>
                <a:lnTo>
                  <a:pt x="0" y="961008"/>
                </a:lnTo>
                <a:lnTo>
                  <a:pt x="0" y="759205"/>
                </a:lnTo>
                <a:lnTo>
                  <a:pt x="1473" y="712951"/>
                </a:lnTo>
                <a:lnTo>
                  <a:pt x="5836" y="667430"/>
                </a:lnTo>
                <a:lnTo>
                  <a:pt x="13005" y="622722"/>
                </a:lnTo>
                <a:lnTo>
                  <a:pt x="22895" y="578907"/>
                </a:lnTo>
                <a:lnTo>
                  <a:pt x="35422" y="536064"/>
                </a:lnTo>
                <a:lnTo>
                  <a:pt x="50501" y="494271"/>
                </a:lnTo>
                <a:lnTo>
                  <a:pt x="68048" y="453609"/>
                </a:lnTo>
                <a:lnTo>
                  <a:pt x="87978" y="414157"/>
                </a:lnTo>
                <a:lnTo>
                  <a:pt x="110208" y="375995"/>
                </a:lnTo>
                <a:lnTo>
                  <a:pt x="134652" y="339201"/>
                </a:lnTo>
                <a:lnTo>
                  <a:pt x="161226" y="303854"/>
                </a:lnTo>
                <a:lnTo>
                  <a:pt x="189845" y="270036"/>
                </a:lnTo>
                <a:lnTo>
                  <a:pt x="220426" y="237824"/>
                </a:lnTo>
                <a:lnTo>
                  <a:pt x="252884" y="207297"/>
                </a:lnTo>
                <a:lnTo>
                  <a:pt x="287134" y="178537"/>
                </a:lnTo>
                <a:lnTo>
                  <a:pt x="323092" y="151621"/>
                </a:lnTo>
                <a:lnTo>
                  <a:pt x="360673" y="126629"/>
                </a:lnTo>
                <a:lnTo>
                  <a:pt x="399794" y="103641"/>
                </a:lnTo>
                <a:lnTo>
                  <a:pt x="440369" y="82736"/>
                </a:lnTo>
                <a:lnTo>
                  <a:pt x="482314" y="63992"/>
                </a:lnTo>
                <a:lnTo>
                  <a:pt x="525544" y="47491"/>
                </a:lnTo>
                <a:lnTo>
                  <a:pt x="569976" y="33310"/>
                </a:lnTo>
                <a:lnTo>
                  <a:pt x="615525" y="21530"/>
                </a:lnTo>
                <a:lnTo>
                  <a:pt x="662106" y="12229"/>
                </a:lnTo>
                <a:lnTo>
                  <a:pt x="709635" y="5488"/>
                </a:lnTo>
                <a:lnTo>
                  <a:pt x="758027" y="1385"/>
                </a:lnTo>
                <a:lnTo>
                  <a:pt x="807199" y="0"/>
                </a:lnTo>
                <a:lnTo>
                  <a:pt x="807199" y="201802"/>
                </a:lnTo>
                <a:lnTo>
                  <a:pt x="756999" y="203255"/>
                </a:lnTo>
                <a:lnTo>
                  <a:pt x="707546" y="207558"/>
                </a:lnTo>
                <a:lnTo>
                  <a:pt x="658940" y="214631"/>
                </a:lnTo>
                <a:lnTo>
                  <a:pt x="611277" y="224394"/>
                </a:lnTo>
                <a:lnTo>
                  <a:pt x="564656" y="236765"/>
                </a:lnTo>
                <a:lnTo>
                  <a:pt x="519175" y="251664"/>
                </a:lnTo>
                <a:lnTo>
                  <a:pt x="474931" y="269010"/>
                </a:lnTo>
                <a:lnTo>
                  <a:pt x="432023" y="288722"/>
                </a:lnTo>
                <a:lnTo>
                  <a:pt x="390550" y="310720"/>
                </a:lnTo>
                <a:lnTo>
                  <a:pt x="350608" y="334923"/>
                </a:lnTo>
                <a:lnTo>
                  <a:pt x="312296" y="361250"/>
                </a:lnTo>
                <a:lnTo>
                  <a:pt x="275712" y="389620"/>
                </a:lnTo>
                <a:lnTo>
                  <a:pt x="240954" y="419952"/>
                </a:lnTo>
                <a:lnTo>
                  <a:pt x="208120" y="452167"/>
                </a:lnTo>
                <a:lnTo>
                  <a:pt x="177307" y="486182"/>
                </a:lnTo>
                <a:lnTo>
                  <a:pt x="148615" y="521918"/>
                </a:lnTo>
                <a:lnTo>
                  <a:pt x="122141" y="559293"/>
                </a:lnTo>
                <a:lnTo>
                  <a:pt x="97983" y="598227"/>
                </a:lnTo>
                <a:lnTo>
                  <a:pt x="76240" y="638639"/>
                </a:lnTo>
                <a:lnTo>
                  <a:pt x="57008" y="680448"/>
                </a:lnTo>
                <a:lnTo>
                  <a:pt x="40386" y="723574"/>
                </a:lnTo>
                <a:lnTo>
                  <a:pt x="26473" y="767936"/>
                </a:lnTo>
                <a:lnTo>
                  <a:pt x="15365" y="813453"/>
                </a:lnTo>
                <a:lnTo>
                  <a:pt x="7162" y="860043"/>
                </a:lnTo>
              </a:path>
            </a:pathLst>
          </a:custGeom>
          <a:ln w="9525">
            <a:solidFill>
              <a:srgbClr val="A2C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54156" y="2147697"/>
            <a:ext cx="889000" cy="942340"/>
          </a:xfrm>
          <a:custGeom>
            <a:avLst/>
            <a:gdLst/>
            <a:ahLst/>
            <a:cxnLst/>
            <a:rect l="l" t="t" r="r" b="b"/>
            <a:pathLst>
              <a:path w="889000" h="942339">
                <a:moveTo>
                  <a:pt x="222250" y="497839"/>
                </a:moveTo>
                <a:lnTo>
                  <a:pt x="0" y="743712"/>
                </a:lnTo>
                <a:lnTo>
                  <a:pt x="222250" y="942339"/>
                </a:lnTo>
                <a:lnTo>
                  <a:pt x="222250" y="831214"/>
                </a:lnTo>
                <a:lnTo>
                  <a:pt x="274440" y="818534"/>
                </a:lnTo>
                <a:lnTo>
                  <a:pt x="325042" y="803416"/>
                </a:lnTo>
                <a:lnTo>
                  <a:pt x="373982" y="785954"/>
                </a:lnTo>
                <a:lnTo>
                  <a:pt x="421185" y="766243"/>
                </a:lnTo>
                <a:lnTo>
                  <a:pt x="466577" y="744378"/>
                </a:lnTo>
                <a:lnTo>
                  <a:pt x="510083" y="720452"/>
                </a:lnTo>
                <a:lnTo>
                  <a:pt x="551628" y="694561"/>
                </a:lnTo>
                <a:lnTo>
                  <a:pt x="591137" y="666798"/>
                </a:lnTo>
                <a:lnTo>
                  <a:pt x="628537" y="637259"/>
                </a:lnTo>
                <a:lnTo>
                  <a:pt x="660450" y="608964"/>
                </a:lnTo>
                <a:lnTo>
                  <a:pt x="222250" y="608964"/>
                </a:lnTo>
                <a:lnTo>
                  <a:pt x="222250" y="497839"/>
                </a:lnTo>
                <a:close/>
              </a:path>
              <a:path w="889000" h="942339">
                <a:moveTo>
                  <a:pt x="879094" y="0"/>
                </a:moveTo>
                <a:lnTo>
                  <a:pt x="869586" y="43787"/>
                </a:lnTo>
                <a:lnTo>
                  <a:pt x="857088" y="86666"/>
                </a:lnTo>
                <a:lnTo>
                  <a:pt x="841687" y="128553"/>
                </a:lnTo>
                <a:lnTo>
                  <a:pt x="823474" y="169366"/>
                </a:lnTo>
                <a:lnTo>
                  <a:pt x="802536" y="209022"/>
                </a:lnTo>
                <a:lnTo>
                  <a:pt x="778964" y="247438"/>
                </a:lnTo>
                <a:lnTo>
                  <a:pt x="752847" y="284534"/>
                </a:lnTo>
                <a:lnTo>
                  <a:pt x="724273" y="320224"/>
                </a:lnTo>
                <a:lnTo>
                  <a:pt x="693333" y="354429"/>
                </a:lnTo>
                <a:lnTo>
                  <a:pt x="660114" y="387064"/>
                </a:lnTo>
                <a:lnTo>
                  <a:pt x="624706" y="418047"/>
                </a:lnTo>
                <a:lnTo>
                  <a:pt x="587199" y="447297"/>
                </a:lnTo>
                <a:lnTo>
                  <a:pt x="547681" y="474729"/>
                </a:lnTo>
                <a:lnTo>
                  <a:pt x="506242" y="500263"/>
                </a:lnTo>
                <a:lnTo>
                  <a:pt x="462970" y="523815"/>
                </a:lnTo>
                <a:lnTo>
                  <a:pt x="417955" y="545303"/>
                </a:lnTo>
                <a:lnTo>
                  <a:pt x="371287" y="564644"/>
                </a:lnTo>
                <a:lnTo>
                  <a:pt x="323054" y="581757"/>
                </a:lnTo>
                <a:lnTo>
                  <a:pt x="273345" y="596558"/>
                </a:lnTo>
                <a:lnTo>
                  <a:pt x="222250" y="608964"/>
                </a:lnTo>
                <a:lnTo>
                  <a:pt x="660450" y="608964"/>
                </a:lnTo>
                <a:lnTo>
                  <a:pt x="696708" y="573226"/>
                </a:lnTo>
                <a:lnTo>
                  <a:pt x="727330" y="538922"/>
                </a:lnTo>
                <a:lnTo>
                  <a:pt x="755544" y="503219"/>
                </a:lnTo>
                <a:lnTo>
                  <a:pt x="781275" y="466210"/>
                </a:lnTo>
                <a:lnTo>
                  <a:pt x="804448" y="427992"/>
                </a:lnTo>
                <a:lnTo>
                  <a:pt x="824989" y="388657"/>
                </a:lnTo>
                <a:lnTo>
                  <a:pt x="842823" y="348300"/>
                </a:lnTo>
                <a:lnTo>
                  <a:pt x="857875" y="307017"/>
                </a:lnTo>
                <a:lnTo>
                  <a:pt x="870072" y="264900"/>
                </a:lnTo>
                <a:lnTo>
                  <a:pt x="879337" y="222045"/>
                </a:lnTo>
                <a:lnTo>
                  <a:pt x="885598" y="178546"/>
                </a:lnTo>
                <a:lnTo>
                  <a:pt x="888778" y="134498"/>
                </a:lnTo>
                <a:lnTo>
                  <a:pt x="888804" y="89994"/>
                </a:lnTo>
                <a:lnTo>
                  <a:pt x="885601" y="45130"/>
                </a:lnTo>
                <a:lnTo>
                  <a:pt x="879094" y="0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4156" y="1292733"/>
            <a:ext cx="889635" cy="966469"/>
          </a:xfrm>
          <a:custGeom>
            <a:avLst/>
            <a:gdLst/>
            <a:ahLst/>
            <a:cxnLst/>
            <a:rect l="l" t="t" r="r" b="b"/>
            <a:pathLst>
              <a:path w="889634" h="966469">
                <a:moveTo>
                  <a:pt x="0" y="0"/>
                </a:moveTo>
                <a:lnTo>
                  <a:pt x="0" y="222376"/>
                </a:lnTo>
                <a:lnTo>
                  <a:pt x="52236" y="223639"/>
                </a:lnTo>
                <a:lnTo>
                  <a:pt x="103678" y="227380"/>
                </a:lnTo>
                <a:lnTo>
                  <a:pt x="154242" y="233530"/>
                </a:lnTo>
                <a:lnTo>
                  <a:pt x="203846" y="242020"/>
                </a:lnTo>
                <a:lnTo>
                  <a:pt x="252406" y="252778"/>
                </a:lnTo>
                <a:lnTo>
                  <a:pt x="299838" y="265736"/>
                </a:lnTo>
                <a:lnTo>
                  <a:pt x="346059" y="280824"/>
                </a:lnTo>
                <a:lnTo>
                  <a:pt x="390985" y="297972"/>
                </a:lnTo>
                <a:lnTo>
                  <a:pt x="434533" y="317110"/>
                </a:lnTo>
                <a:lnTo>
                  <a:pt x="476619" y="338169"/>
                </a:lnTo>
                <a:lnTo>
                  <a:pt x="517161" y="361079"/>
                </a:lnTo>
                <a:lnTo>
                  <a:pt x="556074" y="385769"/>
                </a:lnTo>
                <a:lnTo>
                  <a:pt x="593275" y="412170"/>
                </a:lnTo>
                <a:lnTo>
                  <a:pt x="628681" y="440213"/>
                </a:lnTo>
                <a:lnTo>
                  <a:pt x="662208" y="469828"/>
                </a:lnTo>
                <a:lnTo>
                  <a:pt x="693773" y="500944"/>
                </a:lnTo>
                <a:lnTo>
                  <a:pt x="723293" y="533493"/>
                </a:lnTo>
                <a:lnTo>
                  <a:pt x="750683" y="567403"/>
                </a:lnTo>
                <a:lnTo>
                  <a:pt x="775861" y="602607"/>
                </a:lnTo>
                <a:lnTo>
                  <a:pt x="798742" y="639033"/>
                </a:lnTo>
                <a:lnTo>
                  <a:pt x="819245" y="676612"/>
                </a:lnTo>
                <a:lnTo>
                  <a:pt x="837284" y="715274"/>
                </a:lnTo>
                <a:lnTo>
                  <a:pt x="852777" y="754950"/>
                </a:lnTo>
                <a:lnTo>
                  <a:pt x="865640" y="795569"/>
                </a:lnTo>
                <a:lnTo>
                  <a:pt x="875790" y="837063"/>
                </a:lnTo>
                <a:lnTo>
                  <a:pt x="883144" y="879360"/>
                </a:lnTo>
                <a:lnTo>
                  <a:pt x="887617" y="922392"/>
                </a:lnTo>
                <a:lnTo>
                  <a:pt x="889126" y="966088"/>
                </a:lnTo>
                <a:lnTo>
                  <a:pt x="889126" y="743838"/>
                </a:lnTo>
                <a:lnTo>
                  <a:pt x="887617" y="700129"/>
                </a:lnTo>
                <a:lnTo>
                  <a:pt x="883144" y="657085"/>
                </a:lnTo>
                <a:lnTo>
                  <a:pt x="875790" y="614776"/>
                </a:lnTo>
                <a:lnTo>
                  <a:pt x="865640" y="573272"/>
                </a:lnTo>
                <a:lnTo>
                  <a:pt x="852777" y="532643"/>
                </a:lnTo>
                <a:lnTo>
                  <a:pt x="837284" y="492959"/>
                </a:lnTo>
                <a:lnTo>
                  <a:pt x="819245" y="454288"/>
                </a:lnTo>
                <a:lnTo>
                  <a:pt x="798742" y="416702"/>
                </a:lnTo>
                <a:lnTo>
                  <a:pt x="775861" y="380269"/>
                </a:lnTo>
                <a:lnTo>
                  <a:pt x="750683" y="345060"/>
                </a:lnTo>
                <a:lnTo>
                  <a:pt x="723293" y="311144"/>
                </a:lnTo>
                <a:lnTo>
                  <a:pt x="693773" y="278591"/>
                </a:lnTo>
                <a:lnTo>
                  <a:pt x="662208" y="247470"/>
                </a:lnTo>
                <a:lnTo>
                  <a:pt x="628681" y="217852"/>
                </a:lnTo>
                <a:lnTo>
                  <a:pt x="593275" y="189806"/>
                </a:lnTo>
                <a:lnTo>
                  <a:pt x="556074" y="163402"/>
                </a:lnTo>
                <a:lnTo>
                  <a:pt x="517161" y="138709"/>
                </a:lnTo>
                <a:lnTo>
                  <a:pt x="476619" y="115798"/>
                </a:lnTo>
                <a:lnTo>
                  <a:pt x="434533" y="94738"/>
                </a:lnTo>
                <a:lnTo>
                  <a:pt x="390985" y="75598"/>
                </a:lnTo>
                <a:lnTo>
                  <a:pt x="346059" y="58449"/>
                </a:lnTo>
                <a:lnTo>
                  <a:pt x="299838" y="43361"/>
                </a:lnTo>
                <a:lnTo>
                  <a:pt x="252406" y="30402"/>
                </a:lnTo>
                <a:lnTo>
                  <a:pt x="203846" y="19643"/>
                </a:lnTo>
                <a:lnTo>
                  <a:pt x="154242" y="11154"/>
                </a:lnTo>
                <a:lnTo>
                  <a:pt x="103678" y="5003"/>
                </a:lnTo>
                <a:lnTo>
                  <a:pt x="52236" y="1262"/>
                </a:lnTo>
                <a:lnTo>
                  <a:pt x="0" y="0"/>
                </a:lnTo>
                <a:close/>
              </a:path>
            </a:pathLst>
          </a:custGeom>
          <a:solidFill>
            <a:srgbClr val="83A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54156" y="1292733"/>
            <a:ext cx="889635" cy="1797685"/>
          </a:xfrm>
          <a:custGeom>
            <a:avLst/>
            <a:gdLst/>
            <a:ahLst/>
            <a:cxnLst/>
            <a:rect l="l" t="t" r="r" b="b"/>
            <a:pathLst>
              <a:path w="889634" h="1797685">
                <a:moveTo>
                  <a:pt x="889126" y="966088"/>
                </a:moveTo>
                <a:lnTo>
                  <a:pt x="887617" y="922392"/>
                </a:lnTo>
                <a:lnTo>
                  <a:pt x="883144" y="879360"/>
                </a:lnTo>
                <a:lnTo>
                  <a:pt x="875790" y="837063"/>
                </a:lnTo>
                <a:lnTo>
                  <a:pt x="865640" y="795569"/>
                </a:lnTo>
                <a:lnTo>
                  <a:pt x="852777" y="754950"/>
                </a:lnTo>
                <a:lnTo>
                  <a:pt x="837284" y="715274"/>
                </a:lnTo>
                <a:lnTo>
                  <a:pt x="819245" y="676612"/>
                </a:lnTo>
                <a:lnTo>
                  <a:pt x="798742" y="639033"/>
                </a:lnTo>
                <a:lnTo>
                  <a:pt x="775861" y="602607"/>
                </a:lnTo>
                <a:lnTo>
                  <a:pt x="750683" y="567403"/>
                </a:lnTo>
                <a:lnTo>
                  <a:pt x="723293" y="533493"/>
                </a:lnTo>
                <a:lnTo>
                  <a:pt x="693773" y="500944"/>
                </a:lnTo>
                <a:lnTo>
                  <a:pt x="662208" y="469828"/>
                </a:lnTo>
                <a:lnTo>
                  <a:pt x="628681" y="440213"/>
                </a:lnTo>
                <a:lnTo>
                  <a:pt x="593275" y="412170"/>
                </a:lnTo>
                <a:lnTo>
                  <a:pt x="556074" y="385769"/>
                </a:lnTo>
                <a:lnTo>
                  <a:pt x="517161" y="361079"/>
                </a:lnTo>
                <a:lnTo>
                  <a:pt x="476619" y="338169"/>
                </a:lnTo>
                <a:lnTo>
                  <a:pt x="434533" y="317110"/>
                </a:lnTo>
                <a:lnTo>
                  <a:pt x="390985" y="297972"/>
                </a:lnTo>
                <a:lnTo>
                  <a:pt x="346059" y="280824"/>
                </a:lnTo>
                <a:lnTo>
                  <a:pt x="299838" y="265736"/>
                </a:lnTo>
                <a:lnTo>
                  <a:pt x="252406" y="252778"/>
                </a:lnTo>
                <a:lnTo>
                  <a:pt x="203846" y="242020"/>
                </a:lnTo>
                <a:lnTo>
                  <a:pt x="154242" y="233530"/>
                </a:lnTo>
                <a:lnTo>
                  <a:pt x="103678" y="227380"/>
                </a:lnTo>
                <a:lnTo>
                  <a:pt x="52236" y="223639"/>
                </a:lnTo>
                <a:lnTo>
                  <a:pt x="0" y="222376"/>
                </a:lnTo>
                <a:lnTo>
                  <a:pt x="0" y="0"/>
                </a:lnTo>
                <a:lnTo>
                  <a:pt x="52236" y="1262"/>
                </a:lnTo>
                <a:lnTo>
                  <a:pt x="103678" y="5003"/>
                </a:lnTo>
                <a:lnTo>
                  <a:pt x="154242" y="11154"/>
                </a:lnTo>
                <a:lnTo>
                  <a:pt x="203846" y="19643"/>
                </a:lnTo>
                <a:lnTo>
                  <a:pt x="252406" y="30402"/>
                </a:lnTo>
                <a:lnTo>
                  <a:pt x="299838" y="43361"/>
                </a:lnTo>
                <a:lnTo>
                  <a:pt x="346059" y="58449"/>
                </a:lnTo>
                <a:lnTo>
                  <a:pt x="390985" y="75598"/>
                </a:lnTo>
                <a:lnTo>
                  <a:pt x="434533" y="94738"/>
                </a:lnTo>
                <a:lnTo>
                  <a:pt x="476619" y="115798"/>
                </a:lnTo>
                <a:lnTo>
                  <a:pt x="517161" y="138709"/>
                </a:lnTo>
                <a:lnTo>
                  <a:pt x="556074" y="163402"/>
                </a:lnTo>
                <a:lnTo>
                  <a:pt x="593275" y="189806"/>
                </a:lnTo>
                <a:lnTo>
                  <a:pt x="628681" y="217852"/>
                </a:lnTo>
                <a:lnTo>
                  <a:pt x="662208" y="247470"/>
                </a:lnTo>
                <a:lnTo>
                  <a:pt x="693773" y="278591"/>
                </a:lnTo>
                <a:lnTo>
                  <a:pt x="723293" y="311144"/>
                </a:lnTo>
                <a:lnTo>
                  <a:pt x="750683" y="345060"/>
                </a:lnTo>
                <a:lnTo>
                  <a:pt x="775861" y="380269"/>
                </a:lnTo>
                <a:lnTo>
                  <a:pt x="798742" y="416702"/>
                </a:lnTo>
                <a:lnTo>
                  <a:pt x="819245" y="454288"/>
                </a:lnTo>
                <a:lnTo>
                  <a:pt x="837284" y="492959"/>
                </a:lnTo>
                <a:lnTo>
                  <a:pt x="852777" y="532643"/>
                </a:lnTo>
                <a:lnTo>
                  <a:pt x="865640" y="573272"/>
                </a:lnTo>
                <a:lnTo>
                  <a:pt x="875790" y="614776"/>
                </a:lnTo>
                <a:lnTo>
                  <a:pt x="883144" y="657085"/>
                </a:lnTo>
                <a:lnTo>
                  <a:pt x="887617" y="700129"/>
                </a:lnTo>
                <a:lnTo>
                  <a:pt x="889126" y="743838"/>
                </a:lnTo>
                <a:lnTo>
                  <a:pt x="889126" y="966088"/>
                </a:lnTo>
                <a:lnTo>
                  <a:pt x="887584" y="1010061"/>
                </a:lnTo>
                <a:lnTo>
                  <a:pt x="883006" y="1053465"/>
                </a:lnTo>
                <a:lnTo>
                  <a:pt x="875472" y="1096217"/>
                </a:lnTo>
                <a:lnTo>
                  <a:pt x="865056" y="1138234"/>
                </a:lnTo>
                <a:lnTo>
                  <a:pt x="851838" y="1179432"/>
                </a:lnTo>
                <a:lnTo>
                  <a:pt x="835893" y="1219729"/>
                </a:lnTo>
                <a:lnTo>
                  <a:pt x="817298" y="1259041"/>
                </a:lnTo>
                <a:lnTo>
                  <a:pt x="796130" y="1297285"/>
                </a:lnTo>
                <a:lnTo>
                  <a:pt x="772468" y="1334378"/>
                </a:lnTo>
                <a:lnTo>
                  <a:pt x="746386" y="1370236"/>
                </a:lnTo>
                <a:lnTo>
                  <a:pt x="717963" y="1404776"/>
                </a:lnTo>
                <a:lnTo>
                  <a:pt x="687275" y="1437916"/>
                </a:lnTo>
                <a:lnTo>
                  <a:pt x="654399" y="1469571"/>
                </a:lnTo>
                <a:lnTo>
                  <a:pt x="619412" y="1499659"/>
                </a:lnTo>
                <a:lnTo>
                  <a:pt x="582392" y="1528096"/>
                </a:lnTo>
                <a:lnTo>
                  <a:pt x="543415" y="1554799"/>
                </a:lnTo>
                <a:lnTo>
                  <a:pt x="502558" y="1579685"/>
                </a:lnTo>
                <a:lnTo>
                  <a:pt x="459898" y="1602670"/>
                </a:lnTo>
                <a:lnTo>
                  <a:pt x="415512" y="1623672"/>
                </a:lnTo>
                <a:lnTo>
                  <a:pt x="369478" y="1642607"/>
                </a:lnTo>
                <a:lnTo>
                  <a:pt x="321871" y="1659392"/>
                </a:lnTo>
                <a:lnTo>
                  <a:pt x="272769" y="1673943"/>
                </a:lnTo>
                <a:lnTo>
                  <a:pt x="222250" y="1686178"/>
                </a:lnTo>
                <a:lnTo>
                  <a:pt x="222250" y="1797303"/>
                </a:lnTo>
                <a:lnTo>
                  <a:pt x="0" y="1598676"/>
                </a:lnTo>
                <a:lnTo>
                  <a:pt x="222250" y="1352803"/>
                </a:lnTo>
                <a:lnTo>
                  <a:pt x="222250" y="1463928"/>
                </a:lnTo>
                <a:lnTo>
                  <a:pt x="273345" y="1451522"/>
                </a:lnTo>
                <a:lnTo>
                  <a:pt x="323054" y="1436721"/>
                </a:lnTo>
                <a:lnTo>
                  <a:pt x="371287" y="1419608"/>
                </a:lnTo>
                <a:lnTo>
                  <a:pt x="417955" y="1400267"/>
                </a:lnTo>
                <a:lnTo>
                  <a:pt x="462970" y="1378779"/>
                </a:lnTo>
                <a:lnTo>
                  <a:pt x="506242" y="1355227"/>
                </a:lnTo>
                <a:lnTo>
                  <a:pt x="547681" y="1329693"/>
                </a:lnTo>
                <a:lnTo>
                  <a:pt x="587199" y="1302261"/>
                </a:lnTo>
                <a:lnTo>
                  <a:pt x="624706" y="1273011"/>
                </a:lnTo>
                <a:lnTo>
                  <a:pt x="660114" y="1242028"/>
                </a:lnTo>
                <a:lnTo>
                  <a:pt x="693333" y="1209393"/>
                </a:lnTo>
                <a:lnTo>
                  <a:pt x="724273" y="1175188"/>
                </a:lnTo>
                <a:lnTo>
                  <a:pt x="752847" y="1139498"/>
                </a:lnTo>
                <a:lnTo>
                  <a:pt x="778964" y="1102402"/>
                </a:lnTo>
                <a:lnTo>
                  <a:pt x="802536" y="1063986"/>
                </a:lnTo>
                <a:lnTo>
                  <a:pt x="823474" y="1024330"/>
                </a:lnTo>
                <a:lnTo>
                  <a:pt x="841687" y="983517"/>
                </a:lnTo>
                <a:lnTo>
                  <a:pt x="857088" y="941630"/>
                </a:lnTo>
                <a:lnTo>
                  <a:pt x="869586" y="898751"/>
                </a:lnTo>
                <a:lnTo>
                  <a:pt x="879094" y="854963"/>
                </a:lnTo>
              </a:path>
            </a:pathLst>
          </a:custGeom>
          <a:ln w="9525">
            <a:solidFill>
              <a:srgbClr val="A2C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11941" y="3067304"/>
            <a:ext cx="718185" cy="1226820"/>
          </a:xfrm>
          <a:custGeom>
            <a:avLst/>
            <a:gdLst/>
            <a:ahLst/>
            <a:cxnLst/>
            <a:rect l="l" t="t" r="r" b="b"/>
            <a:pathLst>
              <a:path w="718184" h="1226820">
                <a:moveTo>
                  <a:pt x="472692" y="288417"/>
                </a:moveTo>
                <a:lnTo>
                  <a:pt x="184276" y="288417"/>
                </a:lnTo>
                <a:lnTo>
                  <a:pt x="225254" y="305731"/>
                </a:lnTo>
                <a:lnTo>
                  <a:pt x="264936" y="325638"/>
                </a:lnTo>
                <a:lnTo>
                  <a:pt x="303269" y="348043"/>
                </a:lnTo>
                <a:lnTo>
                  <a:pt x="340200" y="372850"/>
                </a:lnTo>
                <a:lnTo>
                  <a:pt x="375677" y="399965"/>
                </a:lnTo>
                <a:lnTo>
                  <a:pt x="409648" y="429291"/>
                </a:lnTo>
                <a:lnTo>
                  <a:pt x="442059" y="460734"/>
                </a:lnTo>
                <a:lnTo>
                  <a:pt x="472858" y="494199"/>
                </a:lnTo>
                <a:lnTo>
                  <a:pt x="501993" y="529590"/>
                </a:lnTo>
                <a:lnTo>
                  <a:pt x="529410" y="566811"/>
                </a:lnTo>
                <a:lnTo>
                  <a:pt x="555057" y="605768"/>
                </a:lnTo>
                <a:lnTo>
                  <a:pt x="578881" y="646366"/>
                </a:lnTo>
                <a:lnTo>
                  <a:pt x="600831" y="688509"/>
                </a:lnTo>
                <a:lnTo>
                  <a:pt x="620852" y="732102"/>
                </a:lnTo>
                <a:lnTo>
                  <a:pt x="638893" y="777049"/>
                </a:lnTo>
                <a:lnTo>
                  <a:pt x="654901" y="823256"/>
                </a:lnTo>
                <a:lnTo>
                  <a:pt x="668823" y="870627"/>
                </a:lnTo>
                <a:lnTo>
                  <a:pt x="680606" y="919067"/>
                </a:lnTo>
                <a:lnTo>
                  <a:pt x="690199" y="968480"/>
                </a:lnTo>
                <a:lnTo>
                  <a:pt x="697548" y="1018772"/>
                </a:lnTo>
                <a:lnTo>
                  <a:pt x="702600" y="1069848"/>
                </a:lnTo>
                <a:lnTo>
                  <a:pt x="705303" y="1121611"/>
                </a:lnTo>
                <a:lnTo>
                  <a:pt x="705605" y="1173966"/>
                </a:lnTo>
                <a:lnTo>
                  <a:pt x="703452" y="1226820"/>
                </a:lnTo>
                <a:lnTo>
                  <a:pt x="715772" y="1034542"/>
                </a:lnTo>
                <a:lnTo>
                  <a:pt x="717923" y="981688"/>
                </a:lnTo>
                <a:lnTo>
                  <a:pt x="717620" y="929333"/>
                </a:lnTo>
                <a:lnTo>
                  <a:pt x="714914" y="877569"/>
                </a:lnTo>
                <a:lnTo>
                  <a:pt x="709858" y="826494"/>
                </a:lnTo>
                <a:lnTo>
                  <a:pt x="702505" y="776202"/>
                </a:lnTo>
                <a:lnTo>
                  <a:pt x="692908" y="726789"/>
                </a:lnTo>
                <a:lnTo>
                  <a:pt x="681119" y="678349"/>
                </a:lnTo>
                <a:lnTo>
                  <a:pt x="667192" y="630978"/>
                </a:lnTo>
                <a:lnTo>
                  <a:pt x="651179" y="584771"/>
                </a:lnTo>
                <a:lnTo>
                  <a:pt x="633133" y="539824"/>
                </a:lnTo>
                <a:lnTo>
                  <a:pt x="613106" y="496231"/>
                </a:lnTo>
                <a:lnTo>
                  <a:pt x="591153" y="454088"/>
                </a:lnTo>
                <a:lnTo>
                  <a:pt x="567325" y="413490"/>
                </a:lnTo>
                <a:lnTo>
                  <a:pt x="541675" y="374533"/>
                </a:lnTo>
                <a:lnTo>
                  <a:pt x="514256" y="337312"/>
                </a:lnTo>
                <a:lnTo>
                  <a:pt x="485121" y="301921"/>
                </a:lnTo>
                <a:lnTo>
                  <a:pt x="472692" y="288417"/>
                </a:lnTo>
                <a:close/>
              </a:path>
              <a:path w="718184" h="1226820">
                <a:moveTo>
                  <a:pt x="202691" y="0"/>
                </a:moveTo>
                <a:lnTo>
                  <a:pt x="0" y="150368"/>
                </a:lnTo>
                <a:lnTo>
                  <a:pt x="178053" y="384556"/>
                </a:lnTo>
                <a:lnTo>
                  <a:pt x="184276" y="288417"/>
                </a:lnTo>
                <a:lnTo>
                  <a:pt x="472692" y="288417"/>
                </a:lnTo>
                <a:lnTo>
                  <a:pt x="421913" y="237013"/>
                </a:lnTo>
                <a:lnTo>
                  <a:pt x="387947" y="207687"/>
                </a:lnTo>
                <a:lnTo>
                  <a:pt x="352475" y="180572"/>
                </a:lnTo>
                <a:lnTo>
                  <a:pt x="315551" y="155765"/>
                </a:lnTo>
                <a:lnTo>
                  <a:pt x="277228" y="133360"/>
                </a:lnTo>
                <a:lnTo>
                  <a:pt x="237559" y="113453"/>
                </a:lnTo>
                <a:lnTo>
                  <a:pt x="196595" y="96138"/>
                </a:lnTo>
                <a:lnTo>
                  <a:pt x="202691" y="0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86465" y="4197730"/>
            <a:ext cx="831215" cy="979805"/>
          </a:xfrm>
          <a:custGeom>
            <a:avLst/>
            <a:gdLst/>
            <a:ahLst/>
            <a:cxnLst/>
            <a:rect l="l" t="t" r="r" b="b"/>
            <a:pathLst>
              <a:path w="831215" h="979804">
                <a:moveTo>
                  <a:pt x="830960" y="0"/>
                </a:moveTo>
                <a:lnTo>
                  <a:pt x="821922" y="51852"/>
                </a:lnTo>
                <a:lnTo>
                  <a:pt x="810631" y="102544"/>
                </a:lnTo>
                <a:lnTo>
                  <a:pt x="797162" y="152006"/>
                </a:lnTo>
                <a:lnTo>
                  <a:pt x="781589" y="200166"/>
                </a:lnTo>
                <a:lnTo>
                  <a:pt x="763986" y="246953"/>
                </a:lnTo>
                <a:lnTo>
                  <a:pt x="744425" y="292297"/>
                </a:lnTo>
                <a:lnTo>
                  <a:pt x="722982" y="336128"/>
                </a:lnTo>
                <a:lnTo>
                  <a:pt x="699729" y="378373"/>
                </a:lnTo>
                <a:lnTo>
                  <a:pt x="674741" y="418963"/>
                </a:lnTo>
                <a:lnTo>
                  <a:pt x="648091" y="457827"/>
                </a:lnTo>
                <a:lnTo>
                  <a:pt x="619854" y="494893"/>
                </a:lnTo>
                <a:lnTo>
                  <a:pt x="590102" y="530091"/>
                </a:lnTo>
                <a:lnTo>
                  <a:pt x="558910" y="563350"/>
                </a:lnTo>
                <a:lnTo>
                  <a:pt x="526352" y="594600"/>
                </a:lnTo>
                <a:lnTo>
                  <a:pt x="492501" y="623769"/>
                </a:lnTo>
                <a:lnTo>
                  <a:pt x="457431" y="650787"/>
                </a:lnTo>
                <a:lnTo>
                  <a:pt x="421216" y="675583"/>
                </a:lnTo>
                <a:lnTo>
                  <a:pt x="383930" y="698086"/>
                </a:lnTo>
                <a:lnTo>
                  <a:pt x="345646" y="718225"/>
                </a:lnTo>
                <a:lnTo>
                  <a:pt x="306438" y="735929"/>
                </a:lnTo>
                <a:lnTo>
                  <a:pt x="266381" y="751129"/>
                </a:lnTo>
                <a:lnTo>
                  <a:pt x="225547" y="763752"/>
                </a:lnTo>
                <a:lnTo>
                  <a:pt x="184011" y="773729"/>
                </a:lnTo>
                <a:lnTo>
                  <a:pt x="141846" y="780987"/>
                </a:lnTo>
                <a:lnTo>
                  <a:pt x="99127" y="785457"/>
                </a:lnTo>
                <a:lnTo>
                  <a:pt x="55926" y="787068"/>
                </a:lnTo>
                <a:lnTo>
                  <a:pt x="12234" y="787068"/>
                </a:lnTo>
                <a:lnTo>
                  <a:pt x="0" y="978027"/>
                </a:lnTo>
                <a:lnTo>
                  <a:pt x="19929" y="979029"/>
                </a:lnTo>
                <a:lnTo>
                  <a:pt x="39893" y="979376"/>
                </a:lnTo>
                <a:lnTo>
                  <a:pt x="59882" y="979080"/>
                </a:lnTo>
                <a:lnTo>
                  <a:pt x="123617" y="974005"/>
                </a:lnTo>
                <a:lnTo>
                  <a:pt x="166648" y="967000"/>
                </a:lnTo>
                <a:lnTo>
                  <a:pt x="208912" y="957222"/>
                </a:lnTo>
                <a:lnTo>
                  <a:pt x="250347" y="944754"/>
                </a:lnTo>
                <a:lnTo>
                  <a:pt x="290888" y="929677"/>
                </a:lnTo>
                <a:lnTo>
                  <a:pt x="330473" y="912075"/>
                </a:lnTo>
                <a:lnTo>
                  <a:pt x="369037" y="892029"/>
                </a:lnTo>
                <a:lnTo>
                  <a:pt x="406517" y="869623"/>
                </a:lnTo>
                <a:lnTo>
                  <a:pt x="442851" y="844939"/>
                </a:lnTo>
                <a:lnTo>
                  <a:pt x="477974" y="818060"/>
                </a:lnTo>
                <a:lnTo>
                  <a:pt x="511823" y="789068"/>
                </a:lnTo>
                <a:lnTo>
                  <a:pt x="513919" y="787068"/>
                </a:lnTo>
                <a:lnTo>
                  <a:pt x="55926" y="787068"/>
                </a:lnTo>
                <a:lnTo>
                  <a:pt x="12318" y="785749"/>
                </a:lnTo>
                <a:lnTo>
                  <a:pt x="515301" y="785749"/>
                </a:lnTo>
                <a:lnTo>
                  <a:pt x="544335" y="758045"/>
                </a:lnTo>
                <a:lnTo>
                  <a:pt x="575446" y="725074"/>
                </a:lnTo>
                <a:lnTo>
                  <a:pt x="605092" y="690239"/>
                </a:lnTo>
                <a:lnTo>
                  <a:pt x="633211" y="653620"/>
                </a:lnTo>
                <a:lnTo>
                  <a:pt x="659739" y="615301"/>
                </a:lnTo>
                <a:lnTo>
                  <a:pt x="684613" y="575365"/>
                </a:lnTo>
                <a:lnTo>
                  <a:pt x="707769" y="533894"/>
                </a:lnTo>
                <a:lnTo>
                  <a:pt x="729143" y="490970"/>
                </a:lnTo>
                <a:lnTo>
                  <a:pt x="748673" y="446676"/>
                </a:lnTo>
                <a:lnTo>
                  <a:pt x="766294" y="401094"/>
                </a:lnTo>
                <a:lnTo>
                  <a:pt x="781944" y="354308"/>
                </a:lnTo>
                <a:lnTo>
                  <a:pt x="795559" y="306399"/>
                </a:lnTo>
                <a:lnTo>
                  <a:pt x="807075" y="257450"/>
                </a:lnTo>
                <a:lnTo>
                  <a:pt x="816430" y="207545"/>
                </a:lnTo>
                <a:lnTo>
                  <a:pt x="823559" y="156764"/>
                </a:lnTo>
                <a:lnTo>
                  <a:pt x="828399" y="105191"/>
                </a:lnTo>
                <a:lnTo>
                  <a:pt x="830888" y="52909"/>
                </a:lnTo>
                <a:lnTo>
                  <a:pt x="830960" y="0"/>
                </a:lnTo>
                <a:close/>
              </a:path>
            </a:pathLst>
          </a:custGeom>
          <a:solidFill>
            <a:srgbClr val="83A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6465" y="3067304"/>
            <a:ext cx="843915" cy="2110105"/>
          </a:xfrm>
          <a:custGeom>
            <a:avLst/>
            <a:gdLst/>
            <a:ahLst/>
            <a:cxnLst/>
            <a:rect l="l" t="t" r="r" b="b"/>
            <a:pathLst>
              <a:path w="843915" h="2110104">
                <a:moveTo>
                  <a:pt x="828928" y="1226820"/>
                </a:moveTo>
                <a:lnTo>
                  <a:pt x="831081" y="1173966"/>
                </a:lnTo>
                <a:lnTo>
                  <a:pt x="830779" y="1121611"/>
                </a:lnTo>
                <a:lnTo>
                  <a:pt x="828076" y="1069848"/>
                </a:lnTo>
                <a:lnTo>
                  <a:pt x="823024" y="1018772"/>
                </a:lnTo>
                <a:lnTo>
                  <a:pt x="815675" y="968480"/>
                </a:lnTo>
                <a:lnTo>
                  <a:pt x="806082" y="919067"/>
                </a:lnTo>
                <a:lnTo>
                  <a:pt x="794299" y="870627"/>
                </a:lnTo>
                <a:lnTo>
                  <a:pt x="780377" y="823256"/>
                </a:lnTo>
                <a:lnTo>
                  <a:pt x="764369" y="777049"/>
                </a:lnTo>
                <a:lnTo>
                  <a:pt x="746328" y="732102"/>
                </a:lnTo>
                <a:lnTo>
                  <a:pt x="726307" y="688509"/>
                </a:lnTo>
                <a:lnTo>
                  <a:pt x="704357" y="646366"/>
                </a:lnTo>
                <a:lnTo>
                  <a:pt x="680533" y="605768"/>
                </a:lnTo>
                <a:lnTo>
                  <a:pt x="654886" y="566811"/>
                </a:lnTo>
                <a:lnTo>
                  <a:pt x="627469" y="529590"/>
                </a:lnTo>
                <a:lnTo>
                  <a:pt x="598334" y="494199"/>
                </a:lnTo>
                <a:lnTo>
                  <a:pt x="567535" y="460734"/>
                </a:lnTo>
                <a:lnTo>
                  <a:pt x="535124" y="429291"/>
                </a:lnTo>
                <a:lnTo>
                  <a:pt x="501153" y="399965"/>
                </a:lnTo>
                <a:lnTo>
                  <a:pt x="465676" y="372850"/>
                </a:lnTo>
                <a:lnTo>
                  <a:pt x="428745" y="348043"/>
                </a:lnTo>
                <a:lnTo>
                  <a:pt x="390412" y="325638"/>
                </a:lnTo>
                <a:lnTo>
                  <a:pt x="350730" y="305731"/>
                </a:lnTo>
                <a:lnTo>
                  <a:pt x="309752" y="288417"/>
                </a:lnTo>
                <a:lnTo>
                  <a:pt x="303529" y="384556"/>
                </a:lnTo>
                <a:lnTo>
                  <a:pt x="125475" y="150368"/>
                </a:lnTo>
                <a:lnTo>
                  <a:pt x="328167" y="0"/>
                </a:lnTo>
                <a:lnTo>
                  <a:pt x="322071" y="96138"/>
                </a:lnTo>
                <a:lnTo>
                  <a:pt x="363035" y="113453"/>
                </a:lnTo>
                <a:lnTo>
                  <a:pt x="402704" y="133360"/>
                </a:lnTo>
                <a:lnTo>
                  <a:pt x="441027" y="155765"/>
                </a:lnTo>
                <a:lnTo>
                  <a:pt x="477951" y="180572"/>
                </a:lnTo>
                <a:lnTo>
                  <a:pt x="513423" y="207687"/>
                </a:lnTo>
                <a:lnTo>
                  <a:pt x="547389" y="237013"/>
                </a:lnTo>
                <a:lnTo>
                  <a:pt x="579798" y="268456"/>
                </a:lnTo>
                <a:lnTo>
                  <a:pt x="610597" y="301921"/>
                </a:lnTo>
                <a:lnTo>
                  <a:pt x="639732" y="337312"/>
                </a:lnTo>
                <a:lnTo>
                  <a:pt x="667151" y="374533"/>
                </a:lnTo>
                <a:lnTo>
                  <a:pt x="692801" y="413490"/>
                </a:lnTo>
                <a:lnTo>
                  <a:pt x="716629" y="454088"/>
                </a:lnTo>
                <a:lnTo>
                  <a:pt x="738582" y="496231"/>
                </a:lnTo>
                <a:lnTo>
                  <a:pt x="758609" y="539824"/>
                </a:lnTo>
                <a:lnTo>
                  <a:pt x="776655" y="584771"/>
                </a:lnTo>
                <a:lnTo>
                  <a:pt x="792668" y="630978"/>
                </a:lnTo>
                <a:lnTo>
                  <a:pt x="806595" y="678349"/>
                </a:lnTo>
                <a:lnTo>
                  <a:pt x="818384" y="726789"/>
                </a:lnTo>
                <a:lnTo>
                  <a:pt x="827981" y="776202"/>
                </a:lnTo>
                <a:lnTo>
                  <a:pt x="835334" y="826494"/>
                </a:lnTo>
                <a:lnTo>
                  <a:pt x="840390" y="877569"/>
                </a:lnTo>
                <a:lnTo>
                  <a:pt x="843096" y="929333"/>
                </a:lnTo>
                <a:lnTo>
                  <a:pt x="843399" y="981688"/>
                </a:lnTo>
                <a:lnTo>
                  <a:pt x="841248" y="1034542"/>
                </a:lnTo>
                <a:lnTo>
                  <a:pt x="828928" y="1226820"/>
                </a:lnTo>
                <a:lnTo>
                  <a:pt x="824331" y="1279564"/>
                </a:lnTo>
                <a:lnTo>
                  <a:pt x="817391" y="1331383"/>
                </a:lnTo>
                <a:lnTo>
                  <a:pt x="808177" y="1382203"/>
                </a:lnTo>
                <a:lnTo>
                  <a:pt x="796761" y="1431948"/>
                </a:lnTo>
                <a:lnTo>
                  <a:pt x="783212" y="1480544"/>
                </a:lnTo>
                <a:lnTo>
                  <a:pt x="767599" y="1527917"/>
                </a:lnTo>
                <a:lnTo>
                  <a:pt x="749994" y="1573992"/>
                </a:lnTo>
                <a:lnTo>
                  <a:pt x="730465" y="1618694"/>
                </a:lnTo>
                <a:lnTo>
                  <a:pt x="709083" y="1661950"/>
                </a:lnTo>
                <a:lnTo>
                  <a:pt x="685918" y="1703684"/>
                </a:lnTo>
                <a:lnTo>
                  <a:pt x="661039" y="1743822"/>
                </a:lnTo>
                <a:lnTo>
                  <a:pt x="634518" y="1782290"/>
                </a:lnTo>
                <a:lnTo>
                  <a:pt x="606422" y="1819013"/>
                </a:lnTo>
                <a:lnTo>
                  <a:pt x="576824" y="1853916"/>
                </a:lnTo>
                <a:lnTo>
                  <a:pt x="545791" y="1886925"/>
                </a:lnTo>
                <a:lnTo>
                  <a:pt x="513396" y="1917966"/>
                </a:lnTo>
                <a:lnTo>
                  <a:pt x="479707" y="1946963"/>
                </a:lnTo>
                <a:lnTo>
                  <a:pt x="444794" y="1973844"/>
                </a:lnTo>
                <a:lnTo>
                  <a:pt x="408727" y="1998532"/>
                </a:lnTo>
                <a:lnTo>
                  <a:pt x="371577" y="2020953"/>
                </a:lnTo>
                <a:lnTo>
                  <a:pt x="333413" y="2041033"/>
                </a:lnTo>
                <a:lnTo>
                  <a:pt x="294305" y="2058698"/>
                </a:lnTo>
                <a:lnTo>
                  <a:pt x="254323" y="2073872"/>
                </a:lnTo>
                <a:lnTo>
                  <a:pt x="213538" y="2086482"/>
                </a:lnTo>
                <a:lnTo>
                  <a:pt x="172018" y="2096453"/>
                </a:lnTo>
                <a:lnTo>
                  <a:pt x="129834" y="2103710"/>
                </a:lnTo>
                <a:lnTo>
                  <a:pt x="87057" y="2108179"/>
                </a:lnTo>
                <a:lnTo>
                  <a:pt x="43755" y="2109785"/>
                </a:lnTo>
                <a:lnTo>
                  <a:pt x="0" y="2108454"/>
                </a:lnTo>
                <a:lnTo>
                  <a:pt x="12318" y="1916176"/>
                </a:lnTo>
                <a:lnTo>
                  <a:pt x="55926" y="1917495"/>
                </a:lnTo>
                <a:lnTo>
                  <a:pt x="99127" y="1915884"/>
                </a:lnTo>
                <a:lnTo>
                  <a:pt x="141846" y="1911414"/>
                </a:lnTo>
                <a:lnTo>
                  <a:pt x="184011" y="1904156"/>
                </a:lnTo>
                <a:lnTo>
                  <a:pt x="225547" y="1894179"/>
                </a:lnTo>
                <a:lnTo>
                  <a:pt x="266381" y="1881556"/>
                </a:lnTo>
                <a:lnTo>
                  <a:pt x="306438" y="1866356"/>
                </a:lnTo>
                <a:lnTo>
                  <a:pt x="345646" y="1848652"/>
                </a:lnTo>
                <a:lnTo>
                  <a:pt x="383930" y="1828513"/>
                </a:lnTo>
                <a:lnTo>
                  <a:pt x="421216" y="1806010"/>
                </a:lnTo>
                <a:lnTo>
                  <a:pt x="457431" y="1781214"/>
                </a:lnTo>
                <a:lnTo>
                  <a:pt x="492501" y="1754196"/>
                </a:lnTo>
                <a:lnTo>
                  <a:pt x="526352" y="1725027"/>
                </a:lnTo>
                <a:lnTo>
                  <a:pt x="558910" y="1693777"/>
                </a:lnTo>
                <a:lnTo>
                  <a:pt x="590102" y="1660518"/>
                </a:lnTo>
                <a:lnTo>
                  <a:pt x="619854" y="1625320"/>
                </a:lnTo>
                <a:lnTo>
                  <a:pt x="648091" y="1588254"/>
                </a:lnTo>
                <a:lnTo>
                  <a:pt x="674741" y="1549390"/>
                </a:lnTo>
                <a:lnTo>
                  <a:pt x="699729" y="1508800"/>
                </a:lnTo>
                <a:lnTo>
                  <a:pt x="722982" y="1466555"/>
                </a:lnTo>
                <a:lnTo>
                  <a:pt x="744425" y="1422724"/>
                </a:lnTo>
                <a:lnTo>
                  <a:pt x="763986" y="1377380"/>
                </a:lnTo>
                <a:lnTo>
                  <a:pt x="781589" y="1330593"/>
                </a:lnTo>
                <a:lnTo>
                  <a:pt x="797162" y="1282433"/>
                </a:lnTo>
                <a:lnTo>
                  <a:pt x="810631" y="1232971"/>
                </a:lnTo>
                <a:lnTo>
                  <a:pt x="821922" y="1182279"/>
                </a:lnTo>
                <a:lnTo>
                  <a:pt x="830960" y="1130427"/>
                </a:lnTo>
              </a:path>
            </a:pathLst>
          </a:custGeom>
          <a:ln w="9525">
            <a:solidFill>
              <a:srgbClr val="A2C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430" y="3055492"/>
            <a:ext cx="804545" cy="1120140"/>
          </a:xfrm>
          <a:custGeom>
            <a:avLst/>
            <a:gdLst/>
            <a:ahLst/>
            <a:cxnLst/>
            <a:rect l="l" t="t" r="r" b="b"/>
            <a:pathLst>
              <a:path w="804544" h="1120139">
                <a:moveTo>
                  <a:pt x="603067" y="0"/>
                </a:moveTo>
                <a:lnTo>
                  <a:pt x="603080" y="100584"/>
                </a:lnTo>
                <a:lnTo>
                  <a:pt x="560735" y="114937"/>
                </a:lnTo>
                <a:lnTo>
                  <a:pt x="519522" y="131808"/>
                </a:lnTo>
                <a:lnTo>
                  <a:pt x="479491" y="151109"/>
                </a:lnTo>
                <a:lnTo>
                  <a:pt x="440692" y="172756"/>
                </a:lnTo>
                <a:lnTo>
                  <a:pt x="403176" y="196661"/>
                </a:lnTo>
                <a:lnTo>
                  <a:pt x="366994" y="222738"/>
                </a:lnTo>
                <a:lnTo>
                  <a:pt x="332195" y="250903"/>
                </a:lnTo>
                <a:lnTo>
                  <a:pt x="298831" y="281068"/>
                </a:lnTo>
                <a:lnTo>
                  <a:pt x="266952" y="313149"/>
                </a:lnTo>
                <a:lnTo>
                  <a:pt x="236608" y="347058"/>
                </a:lnTo>
                <a:lnTo>
                  <a:pt x="207849" y="382710"/>
                </a:lnTo>
                <a:lnTo>
                  <a:pt x="180727" y="420019"/>
                </a:lnTo>
                <a:lnTo>
                  <a:pt x="155292" y="458898"/>
                </a:lnTo>
                <a:lnTo>
                  <a:pt x="131593" y="499263"/>
                </a:lnTo>
                <a:lnTo>
                  <a:pt x="109683" y="541027"/>
                </a:lnTo>
                <a:lnTo>
                  <a:pt x="89610" y="584104"/>
                </a:lnTo>
                <a:lnTo>
                  <a:pt x="71426" y="628407"/>
                </a:lnTo>
                <a:lnTo>
                  <a:pt x="55181" y="673852"/>
                </a:lnTo>
                <a:lnTo>
                  <a:pt x="40926" y="720352"/>
                </a:lnTo>
                <a:lnTo>
                  <a:pt x="28710" y="767821"/>
                </a:lnTo>
                <a:lnTo>
                  <a:pt x="18554" y="816365"/>
                </a:lnTo>
                <a:lnTo>
                  <a:pt x="10601" y="865321"/>
                </a:lnTo>
                <a:lnTo>
                  <a:pt x="4809" y="915181"/>
                </a:lnTo>
                <a:lnTo>
                  <a:pt x="1258" y="965666"/>
                </a:lnTo>
                <a:lnTo>
                  <a:pt x="0" y="1016691"/>
                </a:lnTo>
                <a:lnTo>
                  <a:pt x="1084" y="1068168"/>
                </a:lnTo>
                <a:lnTo>
                  <a:pt x="4562" y="1120013"/>
                </a:lnTo>
                <a:lnTo>
                  <a:pt x="10649" y="1066793"/>
                </a:lnTo>
                <a:lnTo>
                  <a:pt x="19186" y="1014498"/>
                </a:lnTo>
                <a:lnTo>
                  <a:pt x="30109" y="963218"/>
                </a:lnTo>
                <a:lnTo>
                  <a:pt x="43350" y="913042"/>
                </a:lnTo>
                <a:lnTo>
                  <a:pt x="58844" y="864061"/>
                </a:lnTo>
                <a:lnTo>
                  <a:pt x="76608" y="816172"/>
                </a:lnTo>
                <a:lnTo>
                  <a:pt x="96328" y="770044"/>
                </a:lnTo>
                <a:lnTo>
                  <a:pt x="118186" y="725188"/>
                </a:lnTo>
                <a:lnTo>
                  <a:pt x="142033" y="681888"/>
                </a:lnTo>
                <a:lnTo>
                  <a:pt x="167804" y="640233"/>
                </a:lnTo>
                <a:lnTo>
                  <a:pt x="195431" y="600313"/>
                </a:lnTo>
                <a:lnTo>
                  <a:pt x="224851" y="562218"/>
                </a:lnTo>
                <a:lnTo>
                  <a:pt x="255995" y="526039"/>
                </a:lnTo>
                <a:lnTo>
                  <a:pt x="288800" y="491866"/>
                </a:lnTo>
                <a:lnTo>
                  <a:pt x="323198" y="459789"/>
                </a:lnTo>
                <a:lnTo>
                  <a:pt x="359123" y="429897"/>
                </a:lnTo>
                <a:lnTo>
                  <a:pt x="396511" y="402282"/>
                </a:lnTo>
                <a:lnTo>
                  <a:pt x="435294" y="377032"/>
                </a:lnTo>
                <a:lnTo>
                  <a:pt x="475407" y="354239"/>
                </a:lnTo>
                <a:lnTo>
                  <a:pt x="516784" y="333992"/>
                </a:lnTo>
                <a:lnTo>
                  <a:pt x="559360" y="316382"/>
                </a:lnTo>
                <a:lnTo>
                  <a:pt x="603067" y="301498"/>
                </a:lnTo>
                <a:lnTo>
                  <a:pt x="690542" y="301498"/>
                </a:lnTo>
                <a:lnTo>
                  <a:pt x="804083" y="170942"/>
                </a:lnTo>
                <a:lnTo>
                  <a:pt x="603067" y="0"/>
                </a:lnTo>
                <a:close/>
              </a:path>
              <a:path w="804544" h="1120139">
                <a:moveTo>
                  <a:pt x="690542" y="301498"/>
                </a:moveTo>
                <a:lnTo>
                  <a:pt x="603067" y="301498"/>
                </a:lnTo>
                <a:lnTo>
                  <a:pt x="603067" y="402082"/>
                </a:lnTo>
                <a:lnTo>
                  <a:pt x="690542" y="301498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472" y="4074921"/>
            <a:ext cx="804545" cy="1150620"/>
          </a:xfrm>
          <a:custGeom>
            <a:avLst/>
            <a:gdLst/>
            <a:ahLst/>
            <a:cxnLst/>
            <a:rect l="l" t="t" r="r" b="b"/>
            <a:pathLst>
              <a:path w="804544" h="1150620">
                <a:moveTo>
                  <a:pt x="0" y="0"/>
                </a:moveTo>
                <a:lnTo>
                  <a:pt x="59" y="203633"/>
                </a:lnTo>
                <a:lnTo>
                  <a:pt x="1189" y="253123"/>
                </a:lnTo>
                <a:lnTo>
                  <a:pt x="4718" y="304469"/>
                </a:lnTo>
                <a:lnTo>
                  <a:pt x="10523" y="355009"/>
                </a:lnTo>
                <a:lnTo>
                  <a:pt x="18545" y="404668"/>
                </a:lnTo>
                <a:lnTo>
                  <a:pt x="28721" y="453375"/>
                </a:lnTo>
                <a:lnTo>
                  <a:pt x="40990" y="501058"/>
                </a:lnTo>
                <a:lnTo>
                  <a:pt x="55292" y="547644"/>
                </a:lnTo>
                <a:lnTo>
                  <a:pt x="71564" y="593061"/>
                </a:lnTo>
                <a:lnTo>
                  <a:pt x="89746" y="637237"/>
                </a:lnTo>
                <a:lnTo>
                  <a:pt x="109776" y="680099"/>
                </a:lnTo>
                <a:lnTo>
                  <a:pt x="131592" y="721574"/>
                </a:lnTo>
                <a:lnTo>
                  <a:pt x="155134" y="761592"/>
                </a:lnTo>
                <a:lnTo>
                  <a:pt x="180340" y="800079"/>
                </a:lnTo>
                <a:lnTo>
                  <a:pt x="207149" y="836963"/>
                </a:lnTo>
                <a:lnTo>
                  <a:pt x="235499" y="872172"/>
                </a:lnTo>
                <a:lnTo>
                  <a:pt x="265330" y="905633"/>
                </a:lnTo>
                <a:lnTo>
                  <a:pt x="296579" y="937275"/>
                </a:lnTo>
                <a:lnTo>
                  <a:pt x="329186" y="967024"/>
                </a:lnTo>
                <a:lnTo>
                  <a:pt x="363089" y="994809"/>
                </a:lnTo>
                <a:lnTo>
                  <a:pt x="398227" y="1020557"/>
                </a:lnTo>
                <a:lnTo>
                  <a:pt x="434539" y="1044197"/>
                </a:lnTo>
                <a:lnTo>
                  <a:pt x="471963" y="1065654"/>
                </a:lnTo>
                <a:lnTo>
                  <a:pt x="510438" y="1084859"/>
                </a:lnTo>
                <a:lnTo>
                  <a:pt x="549903" y="1101737"/>
                </a:lnTo>
                <a:lnTo>
                  <a:pt x="590296" y="1116217"/>
                </a:lnTo>
                <a:lnTo>
                  <a:pt x="631556" y="1128226"/>
                </a:lnTo>
                <a:lnTo>
                  <a:pt x="673622" y="1137692"/>
                </a:lnTo>
                <a:lnTo>
                  <a:pt x="716432" y="1144544"/>
                </a:lnTo>
                <a:lnTo>
                  <a:pt x="759925" y="1148708"/>
                </a:lnTo>
                <a:lnTo>
                  <a:pt x="804040" y="1150111"/>
                </a:lnTo>
                <a:lnTo>
                  <a:pt x="804040" y="949197"/>
                </a:lnTo>
                <a:lnTo>
                  <a:pt x="759925" y="947793"/>
                </a:lnTo>
                <a:lnTo>
                  <a:pt x="716432" y="943628"/>
                </a:lnTo>
                <a:lnTo>
                  <a:pt x="673622" y="936775"/>
                </a:lnTo>
                <a:lnTo>
                  <a:pt x="631556" y="927306"/>
                </a:lnTo>
                <a:lnTo>
                  <a:pt x="590296" y="915293"/>
                </a:lnTo>
                <a:lnTo>
                  <a:pt x="549903" y="900809"/>
                </a:lnTo>
                <a:lnTo>
                  <a:pt x="510438" y="883927"/>
                </a:lnTo>
                <a:lnTo>
                  <a:pt x="471963" y="864718"/>
                </a:lnTo>
                <a:lnTo>
                  <a:pt x="434539" y="843255"/>
                </a:lnTo>
                <a:lnTo>
                  <a:pt x="398227" y="819610"/>
                </a:lnTo>
                <a:lnTo>
                  <a:pt x="363089" y="793856"/>
                </a:lnTo>
                <a:lnTo>
                  <a:pt x="329186" y="766066"/>
                </a:lnTo>
                <a:lnTo>
                  <a:pt x="296579" y="736310"/>
                </a:lnTo>
                <a:lnTo>
                  <a:pt x="265330" y="704662"/>
                </a:lnTo>
                <a:lnTo>
                  <a:pt x="235499" y="671194"/>
                </a:lnTo>
                <a:lnTo>
                  <a:pt x="207149" y="635979"/>
                </a:lnTo>
                <a:lnTo>
                  <a:pt x="180340" y="599089"/>
                </a:lnTo>
                <a:lnTo>
                  <a:pt x="155134" y="560596"/>
                </a:lnTo>
                <a:lnTo>
                  <a:pt x="131592" y="520572"/>
                </a:lnTo>
                <a:lnTo>
                  <a:pt x="109776" y="479091"/>
                </a:lnTo>
                <a:lnTo>
                  <a:pt x="89746" y="436223"/>
                </a:lnTo>
                <a:lnTo>
                  <a:pt x="71564" y="392042"/>
                </a:lnTo>
                <a:lnTo>
                  <a:pt x="55292" y="346621"/>
                </a:lnTo>
                <a:lnTo>
                  <a:pt x="40990" y="300030"/>
                </a:lnTo>
                <a:lnTo>
                  <a:pt x="28721" y="252344"/>
                </a:lnTo>
                <a:lnTo>
                  <a:pt x="18545" y="203633"/>
                </a:lnTo>
                <a:lnTo>
                  <a:pt x="10523" y="153971"/>
                </a:lnTo>
                <a:lnTo>
                  <a:pt x="4718" y="103430"/>
                </a:lnTo>
                <a:lnTo>
                  <a:pt x="1189" y="52082"/>
                </a:lnTo>
                <a:lnTo>
                  <a:pt x="0" y="0"/>
                </a:lnTo>
                <a:close/>
              </a:path>
            </a:pathLst>
          </a:custGeom>
          <a:solidFill>
            <a:srgbClr val="83A6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472" y="3055492"/>
            <a:ext cx="804545" cy="2169795"/>
          </a:xfrm>
          <a:custGeom>
            <a:avLst/>
            <a:gdLst/>
            <a:ahLst/>
            <a:cxnLst/>
            <a:rect l="l" t="t" r="r" b="b"/>
            <a:pathLst>
              <a:path w="804544" h="2169795">
                <a:moveTo>
                  <a:pt x="0" y="1019429"/>
                </a:moveTo>
                <a:lnTo>
                  <a:pt x="1189" y="1071511"/>
                </a:lnTo>
                <a:lnTo>
                  <a:pt x="4718" y="1122859"/>
                </a:lnTo>
                <a:lnTo>
                  <a:pt x="10523" y="1173400"/>
                </a:lnTo>
                <a:lnTo>
                  <a:pt x="18545" y="1223062"/>
                </a:lnTo>
                <a:lnTo>
                  <a:pt x="28721" y="1271773"/>
                </a:lnTo>
                <a:lnTo>
                  <a:pt x="40990" y="1319459"/>
                </a:lnTo>
                <a:lnTo>
                  <a:pt x="55292" y="1366050"/>
                </a:lnTo>
                <a:lnTo>
                  <a:pt x="71564" y="1411471"/>
                </a:lnTo>
                <a:lnTo>
                  <a:pt x="89746" y="1455652"/>
                </a:lnTo>
                <a:lnTo>
                  <a:pt x="109776" y="1498520"/>
                </a:lnTo>
                <a:lnTo>
                  <a:pt x="131592" y="1540001"/>
                </a:lnTo>
                <a:lnTo>
                  <a:pt x="155134" y="1580025"/>
                </a:lnTo>
                <a:lnTo>
                  <a:pt x="180340" y="1618518"/>
                </a:lnTo>
                <a:lnTo>
                  <a:pt x="207149" y="1655408"/>
                </a:lnTo>
                <a:lnTo>
                  <a:pt x="235499" y="1690624"/>
                </a:lnTo>
                <a:lnTo>
                  <a:pt x="265330" y="1724091"/>
                </a:lnTo>
                <a:lnTo>
                  <a:pt x="296579" y="1755739"/>
                </a:lnTo>
                <a:lnTo>
                  <a:pt x="329186" y="1785495"/>
                </a:lnTo>
                <a:lnTo>
                  <a:pt x="363089" y="1813285"/>
                </a:lnTo>
                <a:lnTo>
                  <a:pt x="398227" y="1839039"/>
                </a:lnTo>
                <a:lnTo>
                  <a:pt x="434539" y="1862684"/>
                </a:lnTo>
                <a:lnTo>
                  <a:pt x="471963" y="1884147"/>
                </a:lnTo>
                <a:lnTo>
                  <a:pt x="510438" y="1903356"/>
                </a:lnTo>
                <a:lnTo>
                  <a:pt x="549903" y="1920238"/>
                </a:lnTo>
                <a:lnTo>
                  <a:pt x="590296" y="1934722"/>
                </a:lnTo>
                <a:lnTo>
                  <a:pt x="631556" y="1946735"/>
                </a:lnTo>
                <a:lnTo>
                  <a:pt x="673622" y="1956204"/>
                </a:lnTo>
                <a:lnTo>
                  <a:pt x="716432" y="1963057"/>
                </a:lnTo>
                <a:lnTo>
                  <a:pt x="759925" y="1967222"/>
                </a:lnTo>
                <a:lnTo>
                  <a:pt x="804040" y="1968627"/>
                </a:lnTo>
                <a:lnTo>
                  <a:pt x="804040" y="2169541"/>
                </a:lnTo>
                <a:lnTo>
                  <a:pt x="759925" y="2168137"/>
                </a:lnTo>
                <a:lnTo>
                  <a:pt x="716432" y="2163973"/>
                </a:lnTo>
                <a:lnTo>
                  <a:pt x="673622" y="2157121"/>
                </a:lnTo>
                <a:lnTo>
                  <a:pt x="631556" y="2147655"/>
                </a:lnTo>
                <a:lnTo>
                  <a:pt x="590296" y="2135646"/>
                </a:lnTo>
                <a:lnTo>
                  <a:pt x="549903" y="2121166"/>
                </a:lnTo>
                <a:lnTo>
                  <a:pt x="510438" y="2104288"/>
                </a:lnTo>
                <a:lnTo>
                  <a:pt x="471963" y="2085083"/>
                </a:lnTo>
                <a:lnTo>
                  <a:pt x="434539" y="2063626"/>
                </a:lnTo>
                <a:lnTo>
                  <a:pt x="398227" y="2039986"/>
                </a:lnTo>
                <a:lnTo>
                  <a:pt x="363089" y="2014238"/>
                </a:lnTo>
                <a:lnTo>
                  <a:pt x="329186" y="1986453"/>
                </a:lnTo>
                <a:lnTo>
                  <a:pt x="296579" y="1956704"/>
                </a:lnTo>
                <a:lnTo>
                  <a:pt x="265330" y="1925062"/>
                </a:lnTo>
                <a:lnTo>
                  <a:pt x="235499" y="1891601"/>
                </a:lnTo>
                <a:lnTo>
                  <a:pt x="207149" y="1856392"/>
                </a:lnTo>
                <a:lnTo>
                  <a:pt x="180340" y="1819508"/>
                </a:lnTo>
                <a:lnTo>
                  <a:pt x="155134" y="1781021"/>
                </a:lnTo>
                <a:lnTo>
                  <a:pt x="131592" y="1741003"/>
                </a:lnTo>
                <a:lnTo>
                  <a:pt x="109776" y="1699528"/>
                </a:lnTo>
                <a:lnTo>
                  <a:pt x="89746" y="1656666"/>
                </a:lnTo>
                <a:lnTo>
                  <a:pt x="71564" y="1612490"/>
                </a:lnTo>
                <a:lnTo>
                  <a:pt x="55292" y="1567073"/>
                </a:lnTo>
                <a:lnTo>
                  <a:pt x="40990" y="1520487"/>
                </a:lnTo>
                <a:lnTo>
                  <a:pt x="28721" y="1472804"/>
                </a:lnTo>
                <a:lnTo>
                  <a:pt x="18545" y="1424097"/>
                </a:lnTo>
                <a:lnTo>
                  <a:pt x="10523" y="1374438"/>
                </a:lnTo>
                <a:lnTo>
                  <a:pt x="4718" y="1323898"/>
                </a:lnTo>
                <a:lnTo>
                  <a:pt x="1189" y="1272552"/>
                </a:lnTo>
                <a:lnTo>
                  <a:pt x="0" y="1220470"/>
                </a:lnTo>
                <a:lnTo>
                  <a:pt x="0" y="1019429"/>
                </a:lnTo>
                <a:lnTo>
                  <a:pt x="1181" y="967782"/>
                </a:lnTo>
                <a:lnTo>
                  <a:pt x="4690" y="916744"/>
                </a:lnTo>
                <a:lnTo>
                  <a:pt x="10471" y="866397"/>
                </a:lnTo>
                <a:lnTo>
                  <a:pt x="18471" y="816822"/>
                </a:lnTo>
                <a:lnTo>
                  <a:pt x="28635" y="768104"/>
                </a:lnTo>
                <a:lnTo>
                  <a:pt x="40910" y="720323"/>
                </a:lnTo>
                <a:lnTo>
                  <a:pt x="55240" y="673564"/>
                </a:lnTo>
                <a:lnTo>
                  <a:pt x="71573" y="627908"/>
                </a:lnTo>
                <a:lnTo>
                  <a:pt x="89853" y="583438"/>
                </a:lnTo>
                <a:lnTo>
                  <a:pt x="110027" y="540236"/>
                </a:lnTo>
                <a:lnTo>
                  <a:pt x="132040" y="498386"/>
                </a:lnTo>
                <a:lnTo>
                  <a:pt x="155839" y="457969"/>
                </a:lnTo>
                <a:lnTo>
                  <a:pt x="181368" y="419069"/>
                </a:lnTo>
                <a:lnTo>
                  <a:pt x="208575" y="381767"/>
                </a:lnTo>
                <a:lnTo>
                  <a:pt x="237404" y="346147"/>
                </a:lnTo>
                <a:lnTo>
                  <a:pt x="267802" y="312290"/>
                </a:lnTo>
                <a:lnTo>
                  <a:pt x="299714" y="280280"/>
                </a:lnTo>
                <a:lnTo>
                  <a:pt x="333086" y="250200"/>
                </a:lnTo>
                <a:lnTo>
                  <a:pt x="367864" y="222131"/>
                </a:lnTo>
                <a:lnTo>
                  <a:pt x="403994" y="196156"/>
                </a:lnTo>
                <a:lnTo>
                  <a:pt x="441421" y="172357"/>
                </a:lnTo>
                <a:lnTo>
                  <a:pt x="480092" y="150819"/>
                </a:lnTo>
                <a:lnTo>
                  <a:pt x="519953" y="131622"/>
                </a:lnTo>
                <a:lnTo>
                  <a:pt x="560948" y="114849"/>
                </a:lnTo>
                <a:lnTo>
                  <a:pt x="603025" y="100584"/>
                </a:lnTo>
                <a:lnTo>
                  <a:pt x="603025" y="0"/>
                </a:lnTo>
                <a:lnTo>
                  <a:pt x="804040" y="170942"/>
                </a:lnTo>
                <a:lnTo>
                  <a:pt x="603025" y="402082"/>
                </a:lnTo>
                <a:lnTo>
                  <a:pt x="603025" y="301498"/>
                </a:lnTo>
                <a:lnTo>
                  <a:pt x="559317" y="316382"/>
                </a:lnTo>
                <a:lnTo>
                  <a:pt x="516742" y="333992"/>
                </a:lnTo>
                <a:lnTo>
                  <a:pt x="475365" y="354239"/>
                </a:lnTo>
                <a:lnTo>
                  <a:pt x="435252" y="377032"/>
                </a:lnTo>
                <a:lnTo>
                  <a:pt x="396468" y="402282"/>
                </a:lnTo>
                <a:lnTo>
                  <a:pt x="359081" y="429897"/>
                </a:lnTo>
                <a:lnTo>
                  <a:pt x="323155" y="459789"/>
                </a:lnTo>
                <a:lnTo>
                  <a:pt x="288757" y="491866"/>
                </a:lnTo>
                <a:lnTo>
                  <a:pt x="255953" y="526039"/>
                </a:lnTo>
                <a:lnTo>
                  <a:pt x="224808" y="562218"/>
                </a:lnTo>
                <a:lnTo>
                  <a:pt x="195389" y="600313"/>
                </a:lnTo>
                <a:lnTo>
                  <a:pt x="167761" y="640233"/>
                </a:lnTo>
                <a:lnTo>
                  <a:pt x="141991" y="681888"/>
                </a:lnTo>
                <a:lnTo>
                  <a:pt x="118144" y="725188"/>
                </a:lnTo>
                <a:lnTo>
                  <a:pt x="96286" y="770044"/>
                </a:lnTo>
                <a:lnTo>
                  <a:pt x="76483" y="816365"/>
                </a:lnTo>
                <a:lnTo>
                  <a:pt x="58802" y="864061"/>
                </a:lnTo>
                <a:lnTo>
                  <a:pt x="43308" y="913042"/>
                </a:lnTo>
                <a:lnTo>
                  <a:pt x="30066" y="963218"/>
                </a:lnTo>
                <a:lnTo>
                  <a:pt x="19144" y="1014498"/>
                </a:lnTo>
                <a:lnTo>
                  <a:pt x="10606" y="1066793"/>
                </a:lnTo>
                <a:lnTo>
                  <a:pt x="4519" y="1120013"/>
                </a:lnTo>
              </a:path>
            </a:pathLst>
          </a:custGeom>
          <a:ln w="9525">
            <a:solidFill>
              <a:srgbClr val="A2CE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499" y="243522"/>
            <a:ext cx="119825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ПЛАНИРУЕМЫЕ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15" dirty="0">
                <a:solidFill>
                  <a:schemeClr val="accent1"/>
                </a:solidFill>
              </a:rPr>
              <a:t>ТЕХНОЛОГИЧЕСКОЙ</a:t>
            </a:r>
            <a:r>
              <a:rPr sz="2400" spc="70" dirty="0">
                <a:solidFill>
                  <a:schemeClr val="accent1"/>
                </a:solidFill>
              </a:rPr>
              <a:t> </a:t>
            </a:r>
            <a:r>
              <a:rPr sz="2400" spc="-30" dirty="0">
                <a:solidFill>
                  <a:schemeClr val="accent1"/>
                </a:solidFill>
              </a:rPr>
              <a:t>ПОДГОТОВКИ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6367" y="1163234"/>
            <a:ext cx="11628755" cy="51130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775"/>
              </a:spcBef>
            </a:pP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1.2.3.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Личностные </a:t>
            </a:r>
            <a:r>
              <a:rPr sz="2000" b="1" spc="-15" dirty="0">
                <a:solidFill>
                  <a:srgbClr val="2C3493"/>
                </a:solidFill>
                <a:latin typeface="Calibri"/>
                <a:cs typeface="Calibri"/>
              </a:rPr>
              <a:t>результаты </a:t>
            </a: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освоения основной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образовательной программы </a:t>
            </a: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(ПООП </a:t>
            </a:r>
            <a:r>
              <a:rPr sz="2000" b="1" spc="-10" dirty="0">
                <a:solidFill>
                  <a:srgbClr val="2C3493"/>
                </a:solidFill>
                <a:latin typeface="Calibri"/>
                <a:cs typeface="Calibri"/>
              </a:rPr>
              <a:t>ООО,</a:t>
            </a:r>
            <a:r>
              <a:rPr sz="2000" b="1" spc="-155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п.1-9)</a:t>
            </a:r>
            <a:endParaRPr sz="2000">
              <a:latin typeface="Calibri"/>
              <a:cs typeface="Calibri"/>
            </a:endParaRPr>
          </a:p>
          <a:p>
            <a:pPr marL="290195" indent="-226060">
              <a:lnSpc>
                <a:spcPct val="100000"/>
              </a:lnSpc>
              <a:spcBef>
                <a:spcPts val="610"/>
              </a:spcBef>
              <a:buAutoNum type="arabicPeriod" startAt="2"/>
              <a:tabLst>
                <a:tab pos="290195" algn="l"/>
              </a:tabLst>
            </a:pPr>
            <a:r>
              <a:rPr sz="1800" spc="-30" dirty="0">
                <a:solidFill>
                  <a:srgbClr val="171717"/>
                </a:solidFill>
                <a:latin typeface="Calibri"/>
                <a:cs typeface="Calibri"/>
              </a:rPr>
              <a:t>Готовность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способность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саморазвитию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самообразованию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основе мотивации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обучению</a:t>
            </a:r>
            <a:r>
              <a:rPr sz="1800" spc="2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2700" marR="110489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познанию;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готовность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способность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осознанному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выбору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построению дальнейшей индивидуальной траектории 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образования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на базе ориентировки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мире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профессий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профессиональных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предпочтений,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учетом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устойчивых  познавательных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интересов.</a:t>
            </a:r>
            <a:endParaRPr sz="1800">
              <a:latin typeface="Calibri"/>
              <a:cs typeface="Calibri"/>
            </a:endParaRPr>
          </a:p>
          <a:p>
            <a:pPr marL="12700" marR="30670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38125" algn="l"/>
              </a:tabLst>
            </a:pP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Развитое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моральное сознание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компетентность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решении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моральных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проблем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на основе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личностного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выбора,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нравственных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чувств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нравственного поведения,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осознанного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ответственного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отношения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собственным поступкам (способность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нравственному самосовершенствованию;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знание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нравственных,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духовных 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идеалов, хранимых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культурных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традициях 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народов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России,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готовность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их основе к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сознательному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самоограничению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поступках, поведении, расточительном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потребительстве). Сформированность</a:t>
            </a:r>
            <a:r>
              <a:rPr sz="18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ответственного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отношения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учению; уважительного отношения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труду,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наличие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опыта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участия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социально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значимом 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труде.</a:t>
            </a:r>
            <a:endParaRPr sz="1800">
              <a:latin typeface="Calibri"/>
              <a:cs typeface="Calibri"/>
            </a:endParaRPr>
          </a:p>
          <a:p>
            <a:pPr marL="12700" marR="604520">
              <a:lnSpc>
                <a:spcPct val="100000"/>
              </a:lnSpc>
              <a:spcBef>
                <a:spcPts val="600"/>
              </a:spcBef>
              <a:buFont typeface="Calibri"/>
              <a:buAutoNum type="arabicPeriod" startAt="4"/>
              <a:tabLst>
                <a:tab pos="238760" algn="l"/>
              </a:tabLst>
            </a:pP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Сформированность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целостного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мировоззрения,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соответствующего современному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уровню развития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науки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 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общественной практики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учитывающего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социальное,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культурное,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духовное многообразие современного</a:t>
            </a:r>
            <a:r>
              <a:rPr sz="1800" spc="2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71717"/>
                </a:solidFill>
                <a:latin typeface="Calibri"/>
                <a:cs typeface="Calibri"/>
              </a:rPr>
              <a:t>мира.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9.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Сформированность основ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экологической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культуры,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соответствующей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современному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уровню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экологического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мышления,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наличие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опыта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экологически ориентированной рефлексивно-оценочной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практической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 жизненных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ситуациях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(готовность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исследованию природы,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к занятиям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сельскохозяйственным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трудом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,</a:t>
            </a:r>
            <a:r>
              <a:rPr sz="1800" spc="1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осуществлению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природоохранной</a:t>
            </a:r>
            <a:r>
              <a:rPr sz="1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499" y="243522"/>
            <a:ext cx="117911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ПЛАНИРУЕМЫЕ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15" dirty="0">
                <a:solidFill>
                  <a:schemeClr val="accent1"/>
                </a:solidFill>
              </a:rPr>
              <a:t>ТЕХНОЛОГИЧЕСКОЙ</a:t>
            </a:r>
            <a:r>
              <a:rPr sz="2400" spc="70" dirty="0">
                <a:solidFill>
                  <a:schemeClr val="accent1"/>
                </a:solidFill>
              </a:rPr>
              <a:t> </a:t>
            </a:r>
            <a:r>
              <a:rPr sz="2400" spc="-30" dirty="0">
                <a:solidFill>
                  <a:schemeClr val="accent1"/>
                </a:solidFill>
              </a:rPr>
              <a:t>ПОДГОТОВКИ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6417" y="1623459"/>
            <a:ext cx="11577320" cy="499816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775"/>
              </a:spcBef>
            </a:pP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1.2.4.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Метапредметные </a:t>
            </a:r>
            <a:r>
              <a:rPr sz="2000" b="1" spc="-15" dirty="0">
                <a:solidFill>
                  <a:srgbClr val="2C3493"/>
                </a:solidFill>
                <a:latin typeface="Calibri"/>
                <a:cs typeface="Calibri"/>
              </a:rPr>
              <a:t>результаты </a:t>
            </a: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освоения основной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образовательной программы </a:t>
            </a: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(ПООП</a:t>
            </a:r>
            <a:r>
              <a:rPr sz="2000" b="1" spc="-185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ООО)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10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Понимание сущности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способность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использованию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учебной, познавательной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социальной</a:t>
            </a:r>
            <a:r>
              <a:rPr sz="2000" spc="2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практике</a:t>
            </a:r>
            <a:r>
              <a:rPr lang="ru-RU" sz="20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1717"/>
                </a:solidFill>
                <a:latin typeface="Calibri"/>
                <a:cs typeface="Calibri"/>
              </a:rPr>
              <a:t>межпредметных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понятий: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«система»,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«факт»,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«закономерность»,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«феномен»,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«анализ», «синтез»,</a:t>
            </a:r>
            <a:r>
              <a:rPr sz="2000" spc="2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«</a:t>
            </a:r>
            <a:r>
              <a:rPr sz="2000" b="1" spc="-5" dirty="0" err="1">
                <a:solidFill>
                  <a:schemeClr val="accent1"/>
                </a:solidFill>
                <a:latin typeface="Calibri"/>
                <a:cs typeface="Calibri"/>
              </a:rPr>
              <a:t>функция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»,</a:t>
            </a:r>
            <a:r>
              <a:rPr lang="ru-RU" sz="2000" b="1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«материал»,</a:t>
            </a:r>
            <a:r>
              <a:rPr sz="2000" b="1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/>
                <a:cs typeface="Calibri"/>
              </a:rPr>
              <a:t>«процесс»;</a:t>
            </a:r>
            <a:endParaRPr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универсальных учебных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действий: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регулятивные,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познавательные,</a:t>
            </a:r>
            <a:r>
              <a:rPr sz="20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коммуникативные;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Овладение основами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читательской</a:t>
            </a:r>
            <a:r>
              <a:rPr sz="20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компетенции;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Приобретение навыков работы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информацией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основ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ИКТ-компетентности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(п.2.1.6</a:t>
            </a:r>
            <a:r>
              <a:rPr sz="2000" b="1" spc="1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-2.1.7)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Участие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в проектной 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учебно-исследовательской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деятельности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(п.</a:t>
            </a:r>
            <a:r>
              <a:rPr sz="2000" b="1" spc="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2.1.5).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2.3. Программа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воспитания </a:t>
            </a: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социализации</a:t>
            </a:r>
            <a:r>
              <a:rPr sz="2000" b="1" spc="-110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обучающихся</a:t>
            </a:r>
            <a:endParaRPr sz="2000" dirty="0">
              <a:latin typeface="Calibri"/>
              <a:cs typeface="Calibri"/>
            </a:endParaRPr>
          </a:p>
          <a:p>
            <a:pPr marL="12700" marR="641985" indent="51435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Освоение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социального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опыта, основных социальных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ролей, соответствующих ведущей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деятельности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данного 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возраста,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норм и правил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общественного поведения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(п. 2.3.1</a:t>
            </a:r>
            <a:r>
              <a:rPr sz="2000" b="1" spc="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-2.3.3)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готовности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выбору направления своей профессиональной деятельности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личными  интересами, индивидуальными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особенностями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способностями,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учетом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потребностей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рынка </a:t>
            </a: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труда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(п. 2.3.4</a:t>
            </a:r>
            <a:r>
              <a:rPr sz="2000" b="1" spc="3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-2.3.6)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66875"/>
            <a:ext cx="12192000" cy="920750"/>
          </a:xfrm>
          <a:custGeom>
            <a:avLst/>
            <a:gdLst/>
            <a:ahLst/>
            <a:cxnLst/>
            <a:rect l="l" t="t" r="r" b="b"/>
            <a:pathLst>
              <a:path w="12192000" h="920750">
                <a:moveTo>
                  <a:pt x="0" y="0"/>
                </a:moveTo>
                <a:lnTo>
                  <a:pt x="0" y="920318"/>
                </a:lnTo>
                <a:lnTo>
                  <a:pt x="12191999" y="920318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7202" y="213119"/>
            <a:ext cx="112375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C000"/>
                </a:solidFill>
              </a:rPr>
              <a:t>КОНЦЕПЦИЯ ПРЕПОДАВАНИЯ </a:t>
            </a:r>
            <a:r>
              <a:rPr sz="1800" spc="-5" dirty="0">
                <a:solidFill>
                  <a:srgbClr val="FFC000"/>
                </a:solidFill>
              </a:rPr>
              <a:t>ПРЕДМЕТНОЙ </a:t>
            </a:r>
            <a:r>
              <a:rPr sz="1800" spc="-15" dirty="0">
                <a:solidFill>
                  <a:srgbClr val="FFC000"/>
                </a:solidFill>
              </a:rPr>
              <a:t>ОБЛАСТИ </a:t>
            </a:r>
            <a:r>
              <a:rPr sz="1800" spc="-10" dirty="0">
                <a:solidFill>
                  <a:srgbClr val="FFC000"/>
                </a:solidFill>
              </a:rPr>
              <a:t>«ТЕХНОЛОГИЯ» </a:t>
            </a:r>
            <a:r>
              <a:rPr sz="1800" dirty="0">
                <a:solidFill>
                  <a:srgbClr val="FFC000"/>
                </a:solidFill>
              </a:rPr>
              <a:t>В</a:t>
            </a:r>
            <a:r>
              <a:rPr sz="1800" spc="125" dirty="0">
                <a:solidFill>
                  <a:srgbClr val="FFC000"/>
                </a:solidFill>
              </a:rPr>
              <a:t> </a:t>
            </a:r>
            <a:r>
              <a:rPr sz="1800" spc="-20" dirty="0">
                <a:solidFill>
                  <a:srgbClr val="FFC000"/>
                </a:solidFill>
              </a:rPr>
              <a:t>ОБЩЕОБРАЗОВАТЕЛЬНЫХ</a:t>
            </a:r>
            <a:r>
              <a:rPr lang="ru-RU" sz="1800" spc="-20" dirty="0">
                <a:solidFill>
                  <a:srgbClr val="FFC000"/>
                </a:solidFill>
              </a:rPr>
              <a:t> </a:t>
            </a:r>
            <a:r>
              <a:rPr sz="1800" spc="-15" dirty="0">
                <a:solidFill>
                  <a:srgbClr val="FFC000"/>
                </a:solidFill>
              </a:rPr>
              <a:t>ОРГАНИЗАЦИЯХ РОССИЙСКОЙ ФЕДЕРАЦИИ, </a:t>
            </a:r>
            <a:r>
              <a:rPr sz="1800" spc="-10" dirty="0">
                <a:solidFill>
                  <a:srgbClr val="FFC000"/>
                </a:solidFill>
              </a:rPr>
              <a:t>РЕАЛИЗУЮЩИХ </a:t>
            </a:r>
            <a:r>
              <a:rPr sz="1800" spc="-5" dirty="0">
                <a:solidFill>
                  <a:srgbClr val="FFC000"/>
                </a:solidFill>
              </a:rPr>
              <a:t>ОСНОВНЫЕ </a:t>
            </a:r>
            <a:r>
              <a:rPr sz="1800" spc="-20" dirty="0">
                <a:solidFill>
                  <a:srgbClr val="FFC000"/>
                </a:solidFill>
              </a:rPr>
              <a:t>ОБЩЕОБРАЗОВАТЕЛЬНЫЕ</a:t>
            </a:r>
            <a:r>
              <a:rPr sz="1800" spc="140" dirty="0">
                <a:solidFill>
                  <a:srgbClr val="FFC000"/>
                </a:solidFill>
              </a:rPr>
              <a:t> </a:t>
            </a:r>
            <a:r>
              <a:rPr sz="1800" spc="-15" dirty="0">
                <a:solidFill>
                  <a:srgbClr val="FFC000"/>
                </a:solidFill>
              </a:rPr>
              <a:t>ПРОГРАММЫ</a:t>
            </a:r>
            <a:endParaRPr sz="1800" dirty="0">
              <a:solidFill>
                <a:srgbClr val="FFC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57" y="1277238"/>
            <a:ext cx="119729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Настоящая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Концепция представляет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собой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систему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взглядов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основные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проблемы,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базовые принципы,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цели,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задачи и направления  развития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предметной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области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«Технология»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важнейшего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элемента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овладения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компетенциями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 навыками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XXI века,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рамках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освоения основных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общеобразовательных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программ в образовательных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организациях.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3037" y="3550481"/>
            <a:ext cx="921270" cy="726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275" y="3536581"/>
            <a:ext cx="930910" cy="746125"/>
          </a:xfrm>
          <a:custGeom>
            <a:avLst/>
            <a:gdLst/>
            <a:ahLst/>
            <a:cxnLst/>
            <a:rect l="l" t="t" r="r" b="b"/>
            <a:pathLst>
              <a:path w="930910" h="746125">
                <a:moveTo>
                  <a:pt x="0" y="745604"/>
                </a:moveTo>
                <a:lnTo>
                  <a:pt x="930795" y="745604"/>
                </a:lnTo>
                <a:lnTo>
                  <a:pt x="930795" y="0"/>
                </a:lnTo>
                <a:lnTo>
                  <a:pt x="0" y="0"/>
                </a:lnTo>
                <a:lnTo>
                  <a:pt x="0" y="745604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032" y="4695075"/>
            <a:ext cx="986116" cy="8464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758" y="2519629"/>
            <a:ext cx="11909425" cy="3814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6645" marR="431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Технологическое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образование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является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необходимым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компонентом общего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образования,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предоставляя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обучающимся  возможность применять на практике знания основ наук, осваивать общие принципы и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конкретные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навыки преобразующей 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человека,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различные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формы информационной и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материальной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культуры,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создания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новых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услуг.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127125">
              <a:lnSpc>
                <a:spcPct val="100000"/>
              </a:lnSpc>
              <a:spcBef>
                <a:spcPts val="1205"/>
              </a:spcBef>
            </a:pP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Целью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Концепции является создание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условий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формирования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технологической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грамотности и</a:t>
            </a:r>
            <a:r>
              <a:rPr sz="1600" spc="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компетенций</a:t>
            </a:r>
            <a:endParaRPr sz="1600">
              <a:latin typeface="Calibri"/>
              <a:cs typeface="Calibri"/>
            </a:endParaRPr>
          </a:p>
          <a:p>
            <a:pPr marL="1127125">
              <a:lnSpc>
                <a:spcPct val="100000"/>
              </a:lnSpc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обучающихся,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необходимых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перехода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к новым приоритетам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научно-технологического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развития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Российской</a:t>
            </a:r>
            <a:r>
              <a:rPr sz="1600" spc="3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157605" marR="85090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рамках освоения предметной области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«Технология»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происходит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приобретение базовых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навыков работы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современным  технологичным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оборудованием,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освоение современных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технологий, знакомство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с миром профессий,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самоопределение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и  ориентация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деятельность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различных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социальных сферах;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обеспечивается преемственность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перехода 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 от общего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 к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среднему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профессиональному, высшему</a:t>
            </a:r>
            <a:r>
              <a:rPr sz="1600" spc="1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образованию.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Times New Roman"/>
              <a:cs typeface="Times New Roman"/>
            </a:endParaRP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Утверждена на заседании </a:t>
            </a:r>
            <a:r>
              <a:rPr sz="1400" b="1" spc="-10" dirty="0">
                <a:solidFill>
                  <a:srgbClr val="2E2E2E"/>
                </a:solidFill>
                <a:latin typeface="Calibri"/>
                <a:cs typeface="Calibri"/>
              </a:rPr>
              <a:t>Коллегии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Министерства Просвещения </a:t>
            </a:r>
            <a:r>
              <a:rPr sz="1400" b="1" spc="5" dirty="0">
                <a:solidFill>
                  <a:srgbClr val="2E2E2E"/>
                </a:solidFill>
                <a:latin typeface="Calibri"/>
                <a:cs typeface="Calibri"/>
              </a:rPr>
              <a:t>РФ </a:t>
            </a:r>
            <a:r>
              <a:rPr sz="1400" b="1" dirty="0">
                <a:solidFill>
                  <a:srgbClr val="2E2E2E"/>
                </a:solidFill>
                <a:latin typeface="Calibri"/>
                <a:cs typeface="Calibri"/>
              </a:rPr>
              <a:t>от </a:t>
            </a:r>
            <a:r>
              <a:rPr sz="1400" b="1" spc="-5" dirty="0">
                <a:solidFill>
                  <a:srgbClr val="2E2E2E"/>
                </a:solidFill>
                <a:latin typeface="Calibri"/>
                <a:cs typeface="Calibri"/>
              </a:rPr>
              <a:t>24.12.2018</a:t>
            </a:r>
            <a:r>
              <a:rPr sz="1400" b="1" spc="-20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2E2E2E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8"/>
              </a:rPr>
              <a:t>https://docs.edu.gov.ru/document/c4d7feb359d9563f114aea8106c9a2aa/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4646" y="2480324"/>
            <a:ext cx="898855" cy="798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270" y="2442235"/>
            <a:ext cx="970915" cy="891540"/>
          </a:xfrm>
          <a:custGeom>
            <a:avLst/>
            <a:gdLst/>
            <a:ahLst/>
            <a:cxnLst/>
            <a:rect l="l" t="t" r="r" b="b"/>
            <a:pathLst>
              <a:path w="970915" h="891539">
                <a:moveTo>
                  <a:pt x="0" y="891006"/>
                </a:moveTo>
                <a:lnTo>
                  <a:pt x="970800" y="891006"/>
                </a:lnTo>
                <a:lnTo>
                  <a:pt x="970800" y="0"/>
                </a:lnTo>
                <a:lnTo>
                  <a:pt x="0" y="0"/>
                </a:lnTo>
                <a:lnTo>
                  <a:pt x="0" y="891006"/>
                </a:lnTo>
                <a:close/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0086" y="196571"/>
            <a:ext cx="113705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ПРЕДМЕТНЫЕ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5" dirty="0">
                <a:solidFill>
                  <a:schemeClr val="accent1"/>
                </a:solidFill>
              </a:rPr>
              <a:t>ОСВОЕНИЯ </a:t>
            </a:r>
            <a:r>
              <a:rPr sz="2400" spc="-10" dirty="0">
                <a:solidFill>
                  <a:schemeClr val="accent1"/>
                </a:solidFill>
              </a:rPr>
              <a:t>УЧЕБНОЙ </a:t>
            </a:r>
            <a:r>
              <a:rPr sz="2400" spc="-20" dirty="0">
                <a:solidFill>
                  <a:schemeClr val="accent1"/>
                </a:solidFill>
              </a:rPr>
              <a:t>ПРОГРАММЫ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130" dirty="0">
                <a:solidFill>
                  <a:schemeClr val="accent1"/>
                </a:solidFill>
              </a:rPr>
              <a:t> </a:t>
            </a:r>
            <a:r>
              <a:rPr sz="2400" spc="-5" dirty="0">
                <a:solidFill>
                  <a:schemeClr val="accent1"/>
                </a:solidFill>
              </a:rPr>
              <a:t>БЛОКАМ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9456" y="1968450"/>
            <a:ext cx="84289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C3493"/>
                </a:solidFill>
                <a:latin typeface="Calibri"/>
                <a:cs typeface="Calibri"/>
              </a:rPr>
              <a:t>Блок </a:t>
            </a:r>
            <a:r>
              <a:rPr sz="2000" b="1" spc="-5" dirty="0">
                <a:solidFill>
                  <a:srgbClr val="2C3493"/>
                </a:solidFill>
                <a:latin typeface="Calibri"/>
                <a:cs typeface="Calibri"/>
              </a:rPr>
              <a:t>«ТЕХНОЛОГИЯ»: </a:t>
            </a:r>
            <a:r>
              <a:rPr sz="2000" b="1" spc="-5" dirty="0">
                <a:solidFill>
                  <a:srgbClr val="124262"/>
                </a:solidFill>
                <a:latin typeface="Calibri"/>
                <a:cs typeface="Calibri"/>
              </a:rPr>
              <a:t>Современные </a:t>
            </a:r>
            <a:r>
              <a:rPr sz="2000" b="1" spc="-10" dirty="0">
                <a:solidFill>
                  <a:srgbClr val="124262"/>
                </a:solidFill>
                <a:latin typeface="Calibri"/>
                <a:cs typeface="Calibri"/>
              </a:rPr>
              <a:t>технологии </a:t>
            </a:r>
            <a:r>
              <a:rPr sz="2000" b="1" dirty="0">
                <a:solidFill>
                  <a:srgbClr val="124262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124262"/>
                </a:solidFill>
                <a:latin typeface="Calibri"/>
                <a:cs typeface="Calibri"/>
              </a:rPr>
              <a:t>перспективы </a:t>
            </a:r>
            <a:r>
              <a:rPr sz="2000" b="1" dirty="0">
                <a:solidFill>
                  <a:srgbClr val="124262"/>
                </a:solidFill>
                <a:latin typeface="Calibri"/>
                <a:cs typeface="Calibri"/>
              </a:rPr>
              <a:t>их</a:t>
            </a:r>
            <a:r>
              <a:rPr sz="2000" b="1" spc="-8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262"/>
                </a:solidFill>
                <a:latin typeface="Calibri"/>
                <a:cs typeface="Calibri"/>
              </a:rPr>
              <a:t>развития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891" y="2447173"/>
            <a:ext cx="11624310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Выпускник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научится:</a:t>
            </a:r>
            <a:endParaRPr sz="20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называть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характеризовать актуальные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перспективные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технологии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материальной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нематериальной</a:t>
            </a:r>
            <a:r>
              <a:rPr sz="2000" spc="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сферы;</a:t>
            </a:r>
            <a:endParaRPr sz="2000" dirty="0">
              <a:latin typeface="Calibri"/>
              <a:cs typeface="Calibri"/>
            </a:endParaRPr>
          </a:p>
          <a:p>
            <a:pPr marL="12700" marR="1165225">
              <a:lnSpc>
                <a:spcPct val="100000"/>
              </a:lnSpc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производить мониторинг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оценку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состояния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выявлять возможные перспективы развития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технологий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в 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произвольно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выбранной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отрасли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на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основе работы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информационными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источниками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различных</a:t>
            </a:r>
            <a:r>
              <a:rPr sz="2000" spc="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видов.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i="1" dirty="0">
                <a:solidFill>
                  <a:srgbClr val="171717"/>
                </a:solidFill>
                <a:latin typeface="Calibri"/>
                <a:cs typeface="Calibri"/>
              </a:rPr>
              <a:t>Выпускник </a:t>
            </a:r>
            <a:r>
              <a:rPr sz="2000" b="1" i="1" spc="-5" dirty="0">
                <a:solidFill>
                  <a:srgbClr val="171717"/>
                </a:solidFill>
                <a:latin typeface="Calibri"/>
                <a:cs typeface="Calibri"/>
              </a:rPr>
              <a:t>получит возможность</a:t>
            </a:r>
            <a:r>
              <a:rPr sz="2000" b="1" i="1" dirty="0">
                <a:solidFill>
                  <a:srgbClr val="171717"/>
                </a:solidFill>
                <a:latin typeface="Calibri"/>
                <a:cs typeface="Calibri"/>
              </a:rPr>
              <a:t> научиться: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осуществлять анализ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и давать </a:t>
            </a:r>
            <a:r>
              <a:rPr sz="2000" i="1" spc="-5" dirty="0">
                <a:solidFill>
                  <a:srgbClr val="171717"/>
                </a:solidFill>
                <a:latin typeface="Calibri"/>
                <a:cs typeface="Calibri"/>
              </a:rPr>
              <a:t>аргументированный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прогноз </a:t>
            </a:r>
            <a:r>
              <a:rPr sz="2000" i="1" spc="-5" dirty="0">
                <a:solidFill>
                  <a:srgbClr val="171717"/>
                </a:solidFill>
                <a:latin typeface="Calibri"/>
                <a:cs typeface="Calibri"/>
              </a:rPr>
              <a:t>развития </a:t>
            </a:r>
            <a:r>
              <a:rPr sz="2000" i="1" spc="-10" dirty="0">
                <a:solidFill>
                  <a:srgbClr val="171717"/>
                </a:solidFill>
                <a:latin typeface="Calibri"/>
                <a:cs typeface="Calibri"/>
              </a:rPr>
              <a:t>технологий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000" i="1" spc="-5" dirty="0">
                <a:solidFill>
                  <a:srgbClr val="171717"/>
                </a:solidFill>
                <a:latin typeface="Calibri"/>
                <a:cs typeface="Calibri"/>
              </a:rPr>
              <a:t>сферах, </a:t>
            </a:r>
            <a:r>
              <a:rPr sz="2000" i="1" spc="-10" dirty="0">
                <a:solidFill>
                  <a:srgbClr val="171717"/>
                </a:solidFill>
                <a:latin typeface="Calibri"/>
                <a:cs typeface="Calibri"/>
              </a:rPr>
              <a:t>рассматриваемых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в  </a:t>
            </a:r>
            <a:r>
              <a:rPr sz="2000" i="1" spc="-10" dirty="0">
                <a:solidFill>
                  <a:srgbClr val="171717"/>
                </a:solidFill>
                <a:latin typeface="Calibri"/>
                <a:cs typeface="Calibri"/>
              </a:rPr>
              <a:t>рамках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предметной</a:t>
            </a:r>
            <a:r>
              <a:rPr sz="2000" i="1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171717"/>
                </a:solidFill>
                <a:latin typeface="Calibri"/>
                <a:cs typeface="Calibri"/>
              </a:rPr>
              <a:t>области;</a:t>
            </a:r>
            <a:endParaRPr sz="20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осуществлять анализ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производить оценку вероятных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рисков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применения перспективных </a:t>
            </a:r>
            <a:r>
              <a:rPr sz="2000" i="1" spc="-10" dirty="0" err="1">
                <a:solidFill>
                  <a:srgbClr val="C00000"/>
                </a:solidFill>
                <a:latin typeface="Calibri"/>
                <a:cs typeface="Calibri"/>
              </a:rPr>
              <a:t>технологий</a:t>
            </a:r>
            <a:r>
              <a:rPr sz="2000" i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lang="ru-RU" sz="20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 err="1">
                <a:solidFill>
                  <a:srgbClr val="C00000"/>
                </a:solidFill>
                <a:latin typeface="Calibri"/>
                <a:cs typeface="Calibri"/>
              </a:rPr>
              <a:t>последствий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 развития существующих</a:t>
            </a:r>
            <a:r>
              <a:rPr sz="2000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технологий.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5513" y="1778697"/>
            <a:ext cx="452755" cy="431165"/>
          </a:xfrm>
          <a:custGeom>
            <a:avLst/>
            <a:gdLst/>
            <a:ahLst/>
            <a:cxnLst/>
            <a:rect l="l" t="t" r="r" b="b"/>
            <a:pathLst>
              <a:path w="452755" h="431164">
                <a:moveTo>
                  <a:pt x="0" y="215519"/>
                </a:moveTo>
                <a:lnTo>
                  <a:pt x="4594" y="172092"/>
                </a:lnTo>
                <a:lnTo>
                  <a:pt x="17773" y="131641"/>
                </a:lnTo>
                <a:lnTo>
                  <a:pt x="38625" y="95032"/>
                </a:lnTo>
                <a:lnTo>
                  <a:pt x="66241" y="63134"/>
                </a:lnTo>
                <a:lnTo>
                  <a:pt x="99712" y="36814"/>
                </a:lnTo>
                <a:lnTo>
                  <a:pt x="138129" y="16940"/>
                </a:lnTo>
                <a:lnTo>
                  <a:pt x="180582" y="4379"/>
                </a:lnTo>
                <a:lnTo>
                  <a:pt x="226161" y="0"/>
                </a:lnTo>
                <a:lnTo>
                  <a:pt x="271740" y="4379"/>
                </a:lnTo>
                <a:lnTo>
                  <a:pt x="314193" y="16940"/>
                </a:lnTo>
                <a:lnTo>
                  <a:pt x="352610" y="36814"/>
                </a:lnTo>
                <a:lnTo>
                  <a:pt x="386081" y="63134"/>
                </a:lnTo>
                <a:lnTo>
                  <a:pt x="413698" y="95032"/>
                </a:lnTo>
                <a:lnTo>
                  <a:pt x="434550" y="131641"/>
                </a:lnTo>
                <a:lnTo>
                  <a:pt x="447728" y="172092"/>
                </a:lnTo>
                <a:lnTo>
                  <a:pt x="452323" y="215519"/>
                </a:lnTo>
                <a:lnTo>
                  <a:pt x="447728" y="258945"/>
                </a:lnTo>
                <a:lnTo>
                  <a:pt x="434550" y="299396"/>
                </a:lnTo>
                <a:lnTo>
                  <a:pt x="413698" y="336005"/>
                </a:lnTo>
                <a:lnTo>
                  <a:pt x="386081" y="367903"/>
                </a:lnTo>
                <a:lnTo>
                  <a:pt x="352610" y="394223"/>
                </a:lnTo>
                <a:lnTo>
                  <a:pt x="314193" y="414097"/>
                </a:lnTo>
                <a:lnTo>
                  <a:pt x="271740" y="426658"/>
                </a:lnTo>
                <a:lnTo>
                  <a:pt x="226161" y="431038"/>
                </a:lnTo>
                <a:lnTo>
                  <a:pt x="180582" y="426658"/>
                </a:lnTo>
                <a:lnTo>
                  <a:pt x="138129" y="414097"/>
                </a:lnTo>
                <a:lnTo>
                  <a:pt x="99712" y="394223"/>
                </a:lnTo>
                <a:lnTo>
                  <a:pt x="66241" y="367903"/>
                </a:lnTo>
                <a:lnTo>
                  <a:pt x="38625" y="336005"/>
                </a:lnTo>
                <a:lnTo>
                  <a:pt x="17773" y="299396"/>
                </a:lnTo>
                <a:lnTo>
                  <a:pt x="4594" y="258945"/>
                </a:lnTo>
                <a:lnTo>
                  <a:pt x="0" y="215519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382" y="1836482"/>
            <a:ext cx="189407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C3493"/>
                </a:solidFill>
                <a:latin typeface="Calibri"/>
                <a:cs typeface="Calibri"/>
              </a:rPr>
              <a:t>1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4686" y="6536537"/>
            <a:ext cx="1536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E2E2E"/>
                </a:solidFill>
                <a:latin typeface="Calibri"/>
                <a:cs typeface="Calibri"/>
              </a:rPr>
              <a:t>8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914" y="104413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0287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11986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540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64496" y="145745"/>
            <a:ext cx="100164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ПРЕДМЕТНЫЕ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5" dirty="0">
                <a:solidFill>
                  <a:schemeClr val="accent1"/>
                </a:solidFill>
              </a:rPr>
              <a:t>ОСВОЕНИЯ </a:t>
            </a:r>
            <a:r>
              <a:rPr sz="2400" spc="-10" dirty="0">
                <a:solidFill>
                  <a:schemeClr val="accent1"/>
                </a:solidFill>
              </a:rPr>
              <a:t>УЧЕБНОЙ </a:t>
            </a:r>
            <a:r>
              <a:rPr sz="2400" spc="-20" dirty="0">
                <a:solidFill>
                  <a:schemeClr val="accent1"/>
                </a:solidFill>
              </a:rPr>
              <a:t>ПРОГРАММЫ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100" dirty="0">
                <a:solidFill>
                  <a:schemeClr val="accent1"/>
                </a:solidFill>
              </a:rPr>
              <a:t> </a:t>
            </a:r>
            <a:r>
              <a:rPr sz="2400" dirty="0">
                <a:solidFill>
                  <a:schemeClr val="accent1"/>
                </a:solidFill>
              </a:rPr>
              <a:t>БЛОКАМ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0251" y="6537147"/>
            <a:ext cx="53124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- оценивать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коммерческий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потенциал продукта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400" i="1" spc="-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технологии.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579" y="1121917"/>
            <a:ext cx="327025" cy="328930"/>
          </a:xfrm>
          <a:custGeom>
            <a:avLst/>
            <a:gdLst/>
            <a:ahLst/>
            <a:cxnLst/>
            <a:rect l="l" t="t" r="r" b="b"/>
            <a:pathLst>
              <a:path w="327025" h="328930">
                <a:moveTo>
                  <a:pt x="0" y="164337"/>
                </a:moveTo>
                <a:lnTo>
                  <a:pt x="5836" y="120635"/>
                </a:lnTo>
                <a:lnTo>
                  <a:pt x="22308" y="81374"/>
                </a:lnTo>
                <a:lnTo>
                  <a:pt x="47857" y="48117"/>
                </a:lnTo>
                <a:lnTo>
                  <a:pt x="80925" y="22427"/>
                </a:lnTo>
                <a:lnTo>
                  <a:pt x="119957" y="5867"/>
                </a:lnTo>
                <a:lnTo>
                  <a:pt x="163393" y="0"/>
                </a:lnTo>
                <a:lnTo>
                  <a:pt x="206832" y="5867"/>
                </a:lnTo>
                <a:lnTo>
                  <a:pt x="245865" y="22427"/>
                </a:lnTo>
                <a:lnTo>
                  <a:pt x="278934" y="48117"/>
                </a:lnTo>
                <a:lnTo>
                  <a:pt x="304483" y="81374"/>
                </a:lnTo>
                <a:lnTo>
                  <a:pt x="320954" y="120635"/>
                </a:lnTo>
                <a:lnTo>
                  <a:pt x="326791" y="164337"/>
                </a:lnTo>
                <a:lnTo>
                  <a:pt x="320954" y="207987"/>
                </a:lnTo>
                <a:lnTo>
                  <a:pt x="304483" y="247212"/>
                </a:lnTo>
                <a:lnTo>
                  <a:pt x="278934" y="280447"/>
                </a:lnTo>
                <a:lnTo>
                  <a:pt x="245865" y="306126"/>
                </a:lnTo>
                <a:lnTo>
                  <a:pt x="206832" y="322682"/>
                </a:lnTo>
                <a:lnTo>
                  <a:pt x="163393" y="328549"/>
                </a:lnTo>
                <a:lnTo>
                  <a:pt x="119957" y="322682"/>
                </a:lnTo>
                <a:lnTo>
                  <a:pt x="80925" y="306126"/>
                </a:lnTo>
                <a:lnTo>
                  <a:pt x="47857" y="280447"/>
                </a:lnTo>
                <a:lnTo>
                  <a:pt x="22308" y="247212"/>
                </a:lnTo>
                <a:lnTo>
                  <a:pt x="5836" y="207987"/>
                </a:lnTo>
                <a:lnTo>
                  <a:pt x="0" y="164337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850" y="1026667"/>
            <a:ext cx="12087149" cy="5575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>
              <a:lnSpc>
                <a:spcPts val="2610"/>
              </a:lnSpc>
              <a:spcBef>
                <a:spcPts val="95"/>
              </a:spcBef>
            </a:pPr>
            <a:r>
              <a:rPr sz="3300" b="1" spc="-7" baseline="-12626" dirty="0">
                <a:solidFill>
                  <a:srgbClr val="2C3493"/>
                </a:solidFill>
                <a:latin typeface="Calibri"/>
                <a:cs typeface="Calibri"/>
              </a:rPr>
              <a:t>2 </a:t>
            </a:r>
            <a:r>
              <a:rPr sz="1800" b="1" dirty="0">
                <a:solidFill>
                  <a:srgbClr val="2C3493"/>
                </a:solidFill>
                <a:latin typeface="Calibri"/>
                <a:cs typeface="Calibri"/>
              </a:rPr>
              <a:t>Блок </a:t>
            </a:r>
            <a:r>
              <a:rPr sz="1800" b="1" spc="-35" dirty="0">
                <a:solidFill>
                  <a:srgbClr val="2C3493"/>
                </a:solidFill>
                <a:latin typeface="Calibri"/>
                <a:cs typeface="Calibri"/>
              </a:rPr>
              <a:t>«КУЛЬТУРА»: </a:t>
            </a:r>
            <a:r>
              <a:rPr sz="1800" b="1" spc="-5" dirty="0">
                <a:solidFill>
                  <a:srgbClr val="124262"/>
                </a:solidFill>
                <a:latin typeface="Calibri"/>
                <a:cs typeface="Calibri"/>
              </a:rPr>
              <a:t>Формирование </a:t>
            </a:r>
            <a:r>
              <a:rPr sz="1800" b="1" spc="-15" dirty="0">
                <a:solidFill>
                  <a:srgbClr val="124262"/>
                </a:solidFill>
                <a:latin typeface="Calibri"/>
                <a:cs typeface="Calibri"/>
              </a:rPr>
              <a:t>технологической </a:t>
            </a:r>
            <a:r>
              <a:rPr sz="1800" b="1" spc="-20" dirty="0">
                <a:solidFill>
                  <a:srgbClr val="124262"/>
                </a:solidFill>
                <a:latin typeface="Calibri"/>
                <a:cs typeface="Calibri"/>
              </a:rPr>
              <a:t>культуры </a:t>
            </a:r>
            <a:r>
              <a:rPr sz="1800" b="1" dirty="0">
                <a:solidFill>
                  <a:srgbClr val="124262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124262"/>
                </a:solidFill>
                <a:latin typeface="Calibri"/>
                <a:cs typeface="Calibri"/>
              </a:rPr>
              <a:t>проектно-технологического </a:t>
            </a:r>
            <a:r>
              <a:rPr sz="1800" b="1" spc="-5" dirty="0">
                <a:solidFill>
                  <a:srgbClr val="124262"/>
                </a:solidFill>
                <a:latin typeface="Calibri"/>
                <a:cs typeface="Calibri"/>
              </a:rPr>
              <a:t>мышления</a:t>
            </a:r>
            <a:r>
              <a:rPr sz="1800" b="1" spc="15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24262"/>
                </a:solidFill>
                <a:latin typeface="Calibri"/>
                <a:cs typeface="Calibri"/>
              </a:rPr>
              <a:t>обучающихся</a:t>
            </a:r>
            <a:endParaRPr sz="1800" dirty="0">
              <a:latin typeface="Calibri"/>
              <a:cs typeface="Calibri"/>
            </a:endParaRPr>
          </a:p>
          <a:p>
            <a:pPr marL="304800">
              <a:lnSpc>
                <a:spcPts val="1889"/>
              </a:lnSpc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Выпускник</a:t>
            </a:r>
            <a:r>
              <a:rPr sz="16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научится:</a:t>
            </a:r>
            <a:endParaRPr sz="16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spcBef>
                <a:spcPts val="10"/>
              </a:spcBef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проводить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анализ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потребностей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тех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или иных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материальных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или информационных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продуктах;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выявлять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формулировать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проблему,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требующую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технологического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решения;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определять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цели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проектирования субъективно нового</a:t>
            </a:r>
            <a:r>
              <a:rPr sz="1400" spc="1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продукта;</a:t>
            </a:r>
            <a:endParaRPr sz="1400" dirty="0">
              <a:latin typeface="Calibri"/>
              <a:cs typeface="Calibri"/>
            </a:endParaRPr>
          </a:p>
          <a:p>
            <a:pPr marL="38100" marR="18732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анализировать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возможные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технологические решения,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определять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достоинства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недостатки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заданной ситуации;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готовить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предложения технических 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технологических решений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использованием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методов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инструментов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развития креативного мышления (например, дизайн-мышление, ТРИЗ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400" spc="2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др.);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описывать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технологическое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решение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помощью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текста, схемы,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рисунка,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графического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изображения, инструкций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иной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технологической</a:t>
            </a:r>
            <a:r>
              <a:rPr sz="1400" spc="2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документации;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выполнять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чертежи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эскизы,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также работать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системах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автоматизированного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проектирования;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spcBef>
                <a:spcPts val="5"/>
              </a:spcBef>
              <a:buChar char="-"/>
              <a:tabLst>
                <a:tab pos="131445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планировать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этапы выполнения работ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ресурсы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достижения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целей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проектирования; применять базовые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принципы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управления</a:t>
            </a:r>
            <a:r>
              <a:rPr sz="1400" spc="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проектами;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проводить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анализ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конструирование механизмов, простейших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роботов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помощью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или виртуального</a:t>
            </a:r>
            <a:r>
              <a:rPr sz="14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конструктора;</a:t>
            </a:r>
            <a:endParaRPr sz="1400" dirty="0">
              <a:latin typeface="Calibri"/>
              <a:cs typeface="Calibri"/>
            </a:endParaRPr>
          </a:p>
          <a:p>
            <a:pPr marL="38100" marR="203200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оценивать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условия применимости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технологии,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позиций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экологической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защищенности; применять базовые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принципы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бережливого производства, 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включая принципы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организации рабочего места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учетом требований эргономики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научной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организации</a:t>
            </a:r>
            <a:r>
              <a:rPr sz="14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труда;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прогнозировать итоговые характеристики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продукта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зависимости от изменения параметров и/или ресурсов, самостоятельно проверять</a:t>
            </a:r>
            <a:r>
              <a:rPr sz="1400" spc="11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прогнозы;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зависимости от ситуации оптимизировать базовые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технологии,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проводить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анализ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возможности использования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альтернативных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ресурсов,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соединять</a:t>
            </a:r>
            <a:r>
              <a:rPr sz="1400" spc="1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endParaRPr sz="14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единый технологический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процесс несколько технологий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без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видоизменения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получения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нового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или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информационного</a:t>
            </a:r>
            <a:r>
              <a:rPr sz="1400" spc="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продукта;</a:t>
            </a:r>
            <a:endParaRPr sz="1400" dirty="0">
              <a:latin typeface="Calibri"/>
              <a:cs typeface="Calibri"/>
            </a:endParaRPr>
          </a:p>
          <a:p>
            <a:pPr marL="38100" marR="8699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выполнять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продукта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заданными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свойствами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на основе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технологической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документации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применением элементарных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сложных рабочих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инструментов /технологического оборудования;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включая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планирование,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моделирование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разработку документации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информационной 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среде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(конструкторе), согласно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задачам собственной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/на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основе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самостоятельно проведенных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исследований потребительских</a:t>
            </a:r>
            <a:r>
              <a:rPr sz="1400" spc="1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интересов;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следовать технологическому процессу,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проводить оценку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испытание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полученного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 продукта;</a:t>
            </a:r>
            <a:endParaRPr sz="1400" dirty="0">
              <a:latin typeface="Calibri"/>
              <a:cs typeface="Calibri"/>
            </a:endParaRPr>
          </a:p>
          <a:p>
            <a:pPr marL="130810" indent="-93345">
              <a:lnSpc>
                <a:spcPts val="1675"/>
              </a:lnSpc>
              <a:buChar char="-"/>
              <a:tabLst>
                <a:tab pos="131445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выполнять базовые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операции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редактора компьютерного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трехмерного проектирования (на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выбор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образовательной</a:t>
            </a:r>
            <a:r>
              <a:rPr sz="14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организации).</a:t>
            </a:r>
            <a:endParaRPr sz="1400" dirty="0">
              <a:latin typeface="Calibri"/>
              <a:cs typeface="Calibri"/>
            </a:endParaRPr>
          </a:p>
          <a:p>
            <a:pPr marL="38100">
              <a:lnSpc>
                <a:spcPts val="1914"/>
              </a:lnSpc>
            </a:pPr>
            <a:r>
              <a:rPr sz="1600" b="1" i="1" spc="-5" dirty="0">
                <a:solidFill>
                  <a:srgbClr val="171717"/>
                </a:solidFill>
                <a:latin typeface="Calibri"/>
                <a:cs typeface="Calibri"/>
              </a:rPr>
              <a:t>Выпускник </a:t>
            </a:r>
            <a:r>
              <a:rPr sz="1600" b="1" i="1" spc="-10" dirty="0">
                <a:solidFill>
                  <a:srgbClr val="171717"/>
                </a:solidFill>
                <a:latin typeface="Calibri"/>
                <a:cs typeface="Calibri"/>
              </a:rPr>
              <a:t>получит </a:t>
            </a:r>
            <a:r>
              <a:rPr sz="1600" b="1" i="1" spc="-5" dirty="0">
                <a:solidFill>
                  <a:srgbClr val="171717"/>
                </a:solidFill>
                <a:latin typeface="Calibri"/>
                <a:cs typeface="Calibri"/>
              </a:rPr>
              <a:t>возможность</a:t>
            </a:r>
            <a:r>
              <a:rPr sz="1600" b="1" i="1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i="1" spc="-5" dirty="0">
                <a:solidFill>
                  <a:srgbClr val="171717"/>
                </a:solidFill>
                <a:latin typeface="Calibri"/>
                <a:cs typeface="Calibri"/>
              </a:rPr>
              <a:t>научиться:</a:t>
            </a:r>
            <a:endParaRPr sz="1600" dirty="0">
              <a:latin typeface="Calibri"/>
              <a:cs typeface="Calibri"/>
            </a:endParaRPr>
          </a:p>
          <a:p>
            <a:pPr marL="38100" marR="782955">
              <a:lnSpc>
                <a:spcPct val="100000"/>
              </a:lnSpc>
              <a:spcBef>
                <a:spcPts val="5"/>
              </a:spcBef>
              <a:buChar char="-"/>
              <a:tabLst>
                <a:tab pos="131445" algn="l"/>
              </a:tabLst>
            </a:pP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модифицировать имеющиеся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продукты в соответствии с потребностью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/задачей деятельности;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в соответствии с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их характеристиками  разрабатывать технологию изготовления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основе базовой</a:t>
            </a:r>
            <a:r>
              <a:rPr sz="1400" i="1" spc="-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технологии;</a:t>
            </a:r>
            <a:endParaRPr sz="1400" dirty="0">
              <a:latin typeface="Calibri"/>
              <a:cs typeface="Calibri"/>
            </a:endParaRPr>
          </a:p>
          <a:p>
            <a:pPr marL="38100" marR="3872229">
              <a:lnSpc>
                <a:spcPct val="100000"/>
              </a:lnSpc>
              <a:buChar char="-"/>
              <a:tabLst>
                <a:tab pos="131445" algn="l"/>
              </a:tabLst>
            </a:pP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технологизировать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личный опыт,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представлять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основе ретроспективного анализа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i="1" spc="-10" dirty="0">
                <a:solidFill>
                  <a:srgbClr val="171717"/>
                </a:solidFill>
                <a:latin typeface="Calibri"/>
                <a:cs typeface="Calibri"/>
              </a:rPr>
              <a:t>унификации 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деятельности описание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в виде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инструкции </a:t>
            </a:r>
            <a:r>
              <a:rPr sz="1400" i="1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иной технологической</a:t>
            </a:r>
            <a:r>
              <a:rPr sz="1400" i="1" spc="-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71717"/>
                </a:solidFill>
                <a:latin typeface="Calibri"/>
                <a:cs typeface="Calibri"/>
              </a:rPr>
              <a:t>документации;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923" y="260012"/>
            <a:ext cx="100164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ПРЕДМЕТНЫЕ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spc="-5" dirty="0">
                <a:solidFill>
                  <a:schemeClr val="accent1"/>
                </a:solidFill>
              </a:rPr>
              <a:t>ОСВОЕНИЯ </a:t>
            </a:r>
            <a:r>
              <a:rPr sz="2400" spc="-10" dirty="0">
                <a:solidFill>
                  <a:schemeClr val="accent1"/>
                </a:solidFill>
              </a:rPr>
              <a:t>УЧЕБНОЙ </a:t>
            </a:r>
            <a:r>
              <a:rPr sz="2400" spc="-20" dirty="0">
                <a:solidFill>
                  <a:schemeClr val="accent1"/>
                </a:solidFill>
              </a:rPr>
              <a:t>ПРОГРАММЫ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100" dirty="0">
                <a:solidFill>
                  <a:schemeClr val="accent1"/>
                </a:solidFill>
              </a:rPr>
              <a:t> </a:t>
            </a:r>
            <a:r>
              <a:rPr sz="2400" dirty="0">
                <a:solidFill>
                  <a:schemeClr val="accent1"/>
                </a:solidFill>
              </a:rPr>
              <a:t>БЛОКАМ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817" y="1140078"/>
            <a:ext cx="9469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493"/>
                </a:solidFill>
                <a:latin typeface="Calibri"/>
                <a:cs typeface="Calibri"/>
              </a:rPr>
              <a:t>Блок </a:t>
            </a:r>
            <a:r>
              <a:rPr sz="1800" b="1" spc="-5" dirty="0">
                <a:solidFill>
                  <a:srgbClr val="2C3493"/>
                </a:solidFill>
                <a:latin typeface="Calibri"/>
                <a:cs typeface="Calibri"/>
              </a:rPr>
              <a:t>«ЛИЧНОСТНОЕ </a:t>
            </a:r>
            <a:r>
              <a:rPr sz="1800" b="1" spc="-10" dirty="0">
                <a:solidFill>
                  <a:srgbClr val="2C3493"/>
                </a:solidFill>
                <a:latin typeface="Calibri"/>
                <a:cs typeface="Calibri"/>
              </a:rPr>
              <a:t>РАЗВИТИЕ»: </a:t>
            </a:r>
            <a:r>
              <a:rPr sz="1800" b="1" spc="-5" dirty="0">
                <a:solidFill>
                  <a:srgbClr val="124262"/>
                </a:solidFill>
                <a:latin typeface="Calibri"/>
                <a:cs typeface="Calibri"/>
              </a:rPr>
              <a:t>Построение образовательных траекторий </a:t>
            </a:r>
            <a:r>
              <a:rPr sz="1800" b="1" dirty="0">
                <a:solidFill>
                  <a:srgbClr val="124262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124262"/>
                </a:solidFill>
                <a:latin typeface="Calibri"/>
                <a:cs typeface="Calibri"/>
              </a:rPr>
              <a:t>планов </a:t>
            </a:r>
            <a:r>
              <a:rPr sz="1800" b="1" dirty="0">
                <a:solidFill>
                  <a:srgbClr val="124262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124262"/>
                </a:solidFill>
                <a:latin typeface="Calibri"/>
                <a:cs typeface="Calibri"/>
              </a:rPr>
              <a:t>области  профессионального</a:t>
            </a:r>
            <a:r>
              <a:rPr sz="1800" b="1" spc="-3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24262"/>
                </a:solidFill>
                <a:latin typeface="Calibri"/>
                <a:cs typeface="Calibri"/>
              </a:rPr>
              <a:t>самоопределения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901" y="1810588"/>
            <a:ext cx="1170749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Выпускник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научится: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характеризовать группы профессий,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относящихся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актуальному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технологическому</a:t>
            </a:r>
            <a:r>
              <a:rPr sz="18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укладу;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характеризовать ситуацию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региональном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рынке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труда,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называть тенденции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ее</a:t>
            </a:r>
            <a:r>
              <a:rPr sz="1800" spc="1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развития;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разъяснять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социальное значение групп профессий, востребованных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региональном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рынке</a:t>
            </a:r>
            <a:r>
              <a:rPr sz="1800" spc="2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труда;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анализировать и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обосновывать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свои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мотивы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причины принятия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тех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иных решений, связанных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800" spc="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выбором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реализацией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</a:t>
            </a:r>
            <a:r>
              <a:rPr sz="18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траектории;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анализировать свои возможности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предпочтения, связанные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освоением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определенного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уровня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образовательных 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программ 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реализацией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тех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иных видов</a:t>
            </a:r>
            <a:r>
              <a:rPr sz="18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Выпускник </a:t>
            </a:r>
            <a:r>
              <a:rPr sz="1800" b="1" i="1" spc="-5" dirty="0">
                <a:solidFill>
                  <a:srgbClr val="171717"/>
                </a:solidFill>
                <a:latin typeface="Calibri"/>
                <a:cs typeface="Calibri"/>
              </a:rPr>
              <a:t>получит возможность</a:t>
            </a:r>
            <a:r>
              <a:rPr sz="1800" b="1" i="1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171717"/>
                </a:solidFill>
                <a:latin typeface="Calibri"/>
                <a:cs typeface="Calibri"/>
              </a:rPr>
              <a:t>научиться: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i="1" spc="-5" dirty="0">
                <a:solidFill>
                  <a:srgbClr val="171717"/>
                </a:solidFill>
                <a:latin typeface="Calibri"/>
                <a:cs typeface="Calibri"/>
              </a:rPr>
              <a:t>предлагать </a:t>
            </a:r>
            <a:r>
              <a:rPr sz="1800" i="1" spc="-5" dirty="0">
                <a:solidFill>
                  <a:srgbClr val="C00000"/>
                </a:solidFill>
                <a:latin typeface="Calibri"/>
                <a:cs typeface="Calibri"/>
              </a:rPr>
              <a:t>альтернативные </a:t>
            </a:r>
            <a:r>
              <a:rPr sz="1800" i="1" dirty="0">
                <a:solidFill>
                  <a:srgbClr val="171717"/>
                </a:solidFill>
                <a:latin typeface="Calibri"/>
                <a:cs typeface="Calibri"/>
              </a:rPr>
              <a:t>варианты </a:t>
            </a:r>
            <a:r>
              <a:rPr sz="1800" i="1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 </a:t>
            </a:r>
            <a:r>
              <a:rPr sz="1800" i="1" spc="-5" dirty="0">
                <a:solidFill>
                  <a:srgbClr val="171717"/>
                </a:solidFill>
                <a:latin typeface="Calibri"/>
                <a:cs typeface="Calibri"/>
              </a:rPr>
              <a:t>траектории </a:t>
            </a:r>
            <a:r>
              <a:rPr sz="1800" i="1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800" i="1" spc="-5" dirty="0">
                <a:solidFill>
                  <a:srgbClr val="171717"/>
                </a:solidFill>
                <a:latin typeface="Calibri"/>
                <a:cs typeface="Calibri"/>
              </a:rPr>
              <a:t>профессионального</a:t>
            </a:r>
            <a:r>
              <a:rPr sz="1800" i="1" spc="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171717"/>
                </a:solidFill>
                <a:latin typeface="Calibri"/>
                <a:cs typeface="Calibri"/>
              </a:rPr>
              <a:t>развития;</a:t>
            </a:r>
            <a:endParaRPr sz="180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характеризовать группы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предприятий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региона проживания;</a:t>
            </a:r>
            <a:endParaRPr sz="1800">
              <a:latin typeface="Calibri"/>
              <a:cs typeface="Calibri"/>
            </a:endParaRPr>
          </a:p>
          <a:p>
            <a:pPr marL="12700" marR="58039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получать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опыт поиска, извлечения, структурирования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обработки информации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перспективах развития  современных производств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и тенденциях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их развития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регионе проживания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и в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мире,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также информации об  актуальном состоянии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и перспективах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развития регионального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мирового </a:t>
            </a:r>
            <a:r>
              <a:rPr sz="1800" i="1" spc="-10" dirty="0">
                <a:solidFill>
                  <a:srgbClr val="001F5F"/>
                </a:solidFill>
                <a:latin typeface="Calibri"/>
                <a:cs typeface="Calibri"/>
              </a:rPr>
              <a:t>рынка</a:t>
            </a: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 труда.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5971" y="1205357"/>
            <a:ext cx="444500" cy="450215"/>
          </a:xfrm>
          <a:custGeom>
            <a:avLst/>
            <a:gdLst/>
            <a:ahLst/>
            <a:cxnLst/>
            <a:rect l="l" t="t" r="r" b="b"/>
            <a:pathLst>
              <a:path w="444500" h="450214">
                <a:moveTo>
                  <a:pt x="0" y="225043"/>
                </a:moveTo>
                <a:lnTo>
                  <a:pt x="4510" y="179676"/>
                </a:lnTo>
                <a:lnTo>
                  <a:pt x="17447" y="137427"/>
                </a:lnTo>
                <a:lnTo>
                  <a:pt x="37918" y="99200"/>
                </a:lnTo>
                <a:lnTo>
                  <a:pt x="65030" y="65897"/>
                </a:lnTo>
                <a:lnTo>
                  <a:pt x="97890" y="38422"/>
                </a:lnTo>
                <a:lnTo>
                  <a:pt x="135606" y="17678"/>
                </a:lnTo>
                <a:lnTo>
                  <a:pt x="177285" y="4570"/>
                </a:lnTo>
                <a:lnTo>
                  <a:pt x="222034" y="0"/>
                </a:lnTo>
                <a:lnTo>
                  <a:pt x="266779" y="4570"/>
                </a:lnTo>
                <a:lnTo>
                  <a:pt x="308456" y="17678"/>
                </a:lnTo>
                <a:lnTo>
                  <a:pt x="346172" y="38422"/>
                </a:lnTo>
                <a:lnTo>
                  <a:pt x="379033" y="65897"/>
                </a:lnTo>
                <a:lnTo>
                  <a:pt x="406146" y="99200"/>
                </a:lnTo>
                <a:lnTo>
                  <a:pt x="426618" y="137427"/>
                </a:lnTo>
                <a:lnTo>
                  <a:pt x="439556" y="179676"/>
                </a:lnTo>
                <a:lnTo>
                  <a:pt x="444068" y="225043"/>
                </a:lnTo>
                <a:lnTo>
                  <a:pt x="439556" y="270369"/>
                </a:lnTo>
                <a:lnTo>
                  <a:pt x="426618" y="312586"/>
                </a:lnTo>
                <a:lnTo>
                  <a:pt x="406146" y="350791"/>
                </a:lnTo>
                <a:lnTo>
                  <a:pt x="379033" y="384079"/>
                </a:lnTo>
                <a:lnTo>
                  <a:pt x="346172" y="411545"/>
                </a:lnTo>
                <a:lnTo>
                  <a:pt x="308456" y="432284"/>
                </a:lnTo>
                <a:lnTo>
                  <a:pt x="266779" y="445390"/>
                </a:lnTo>
                <a:lnTo>
                  <a:pt x="222034" y="449960"/>
                </a:lnTo>
                <a:lnTo>
                  <a:pt x="177285" y="445390"/>
                </a:lnTo>
                <a:lnTo>
                  <a:pt x="135606" y="432284"/>
                </a:lnTo>
                <a:lnTo>
                  <a:pt x="97890" y="411545"/>
                </a:lnTo>
                <a:lnTo>
                  <a:pt x="65030" y="384079"/>
                </a:lnTo>
                <a:lnTo>
                  <a:pt x="37918" y="350791"/>
                </a:lnTo>
                <a:lnTo>
                  <a:pt x="17447" y="312586"/>
                </a:lnTo>
                <a:lnTo>
                  <a:pt x="4510" y="270369"/>
                </a:lnTo>
                <a:lnTo>
                  <a:pt x="0" y="225043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4032" y="1233678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C3493"/>
                </a:solidFill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91" y="156750"/>
            <a:ext cx="1019365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chemeClr val="accent1"/>
                </a:solidFill>
              </a:rPr>
              <a:t>ПЛАНИРУЕМЫЕ </a:t>
            </a:r>
            <a:r>
              <a:rPr sz="2000" spc="-65" dirty="0">
                <a:solidFill>
                  <a:schemeClr val="accent1"/>
                </a:solidFill>
              </a:rPr>
              <a:t>РЕЗУЛЬТАТЫ </a:t>
            </a:r>
            <a:r>
              <a:rPr sz="2000" spc="-5" dirty="0">
                <a:solidFill>
                  <a:schemeClr val="accent1"/>
                </a:solidFill>
              </a:rPr>
              <a:t>ОСВОЕНИЯ </a:t>
            </a:r>
            <a:r>
              <a:rPr sz="2000" dirty="0">
                <a:solidFill>
                  <a:schemeClr val="accent1"/>
                </a:solidFill>
              </a:rPr>
              <a:t>УЧЕБНОЙ </a:t>
            </a:r>
            <a:r>
              <a:rPr sz="2000" spc="-15" dirty="0">
                <a:solidFill>
                  <a:schemeClr val="accent1"/>
                </a:solidFill>
              </a:rPr>
              <a:t>ПРОГРАММЫ </a:t>
            </a:r>
            <a:r>
              <a:rPr sz="2000" dirty="0">
                <a:solidFill>
                  <a:schemeClr val="accent1"/>
                </a:solidFill>
              </a:rPr>
              <a:t>ПО </a:t>
            </a:r>
            <a:r>
              <a:rPr sz="2000" spc="-5" dirty="0">
                <a:solidFill>
                  <a:schemeClr val="accent1"/>
                </a:solidFill>
              </a:rPr>
              <a:t>ТЕХНОЛОГИИ </a:t>
            </a:r>
            <a:r>
              <a:rPr sz="2000" dirty="0">
                <a:solidFill>
                  <a:schemeClr val="accent1"/>
                </a:solidFill>
              </a:rPr>
              <a:t>– </a:t>
            </a:r>
            <a:r>
              <a:rPr sz="2000" dirty="0">
                <a:solidFill>
                  <a:srgbClr val="C00000"/>
                </a:solidFill>
              </a:rPr>
              <a:t>5</a:t>
            </a:r>
            <a:r>
              <a:rPr sz="2000" spc="45" dirty="0">
                <a:solidFill>
                  <a:srgbClr val="C00000"/>
                </a:solidFill>
              </a:rPr>
              <a:t> </a:t>
            </a:r>
            <a:r>
              <a:rPr sz="2000" spc="-15" dirty="0">
                <a:solidFill>
                  <a:srgbClr val="C00000"/>
                </a:solidFill>
              </a:rPr>
              <a:t>КЛАСС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367" y="1484784"/>
            <a:ext cx="11645265" cy="5120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годам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(классам) обучения </a:t>
            </a:r>
            <a:r>
              <a:rPr sz="1600" b="1" spc="-20" dirty="0">
                <a:solidFill>
                  <a:srgbClr val="171717"/>
                </a:solidFill>
                <a:latin typeface="Calibri"/>
                <a:cs typeface="Calibri"/>
              </a:rPr>
              <a:t>результаты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структурированы и конкретизированы по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следующим</a:t>
            </a:r>
            <a:r>
              <a:rPr sz="1600" b="1" spc="1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1717"/>
                </a:solidFill>
                <a:latin typeface="Calibri"/>
                <a:cs typeface="Calibri"/>
              </a:rPr>
              <a:t>подблокам: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Культура 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труда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(знания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в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рамках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предметной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области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бытовые</a:t>
            </a:r>
            <a:r>
              <a:rPr sz="1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навыки):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соблюдает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правила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безопасности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охраны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труда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работе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учебным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лабораторным оборудованием; организует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поддерживает порядок на рабочем</a:t>
            </a:r>
            <a:r>
              <a:rPr sz="1200" spc="1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месте;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владеет безопасными приемами работы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ручными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электрифицированным бытовым инструментом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его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назначению;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разъясняет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понятий «изображение», «эскиз», «материал»,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«инструмент»,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«механизм», «робот»,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«конструкция»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адекватно использует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эти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понятия;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рационально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ресурсы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задачей собственной</a:t>
            </a:r>
            <a:r>
              <a:rPr sz="1200" spc="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осуществляет сохранение информации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результатах деятельности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формах описания,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схемы,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эскиза, фотографии, графического</a:t>
            </a:r>
            <a:r>
              <a:rPr sz="1200" spc="1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изображения;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осуществляет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операции 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поддержанию порядка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чистоты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жилом 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рабочем</a:t>
            </a:r>
            <a:r>
              <a:rPr sz="12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помещении;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выполнении учебных задач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научно-популярную литературу,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справочные материалы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ресурсы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интернета;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ts val="143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осуществляет корректное применение/хранение произвольно заданного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 основе информации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производителя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(инструкции, памятки,</a:t>
            </a:r>
            <a:r>
              <a:rPr sz="1200" spc="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этикетки).</a:t>
            </a:r>
            <a:endParaRPr sz="1200" dirty="0">
              <a:latin typeface="Calibri"/>
              <a:cs typeface="Calibri"/>
            </a:endParaRPr>
          </a:p>
          <a:p>
            <a:pPr marL="299085" indent="-287020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Предметные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результаты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(технологические</a:t>
            </a:r>
            <a:r>
              <a:rPr sz="1400" b="1" u="sng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компетенции):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измерение длин, расстояний,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величин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углов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помощью измерительных</a:t>
            </a:r>
            <a:r>
              <a:rPr sz="1200" spc="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инструментов;</a:t>
            </a:r>
            <a:endParaRPr sz="1200" dirty="0">
              <a:latin typeface="Calibri"/>
              <a:cs typeface="Calibri"/>
            </a:endParaRPr>
          </a:p>
          <a:p>
            <a:pPr marL="12700" marR="32956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читает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информацию, представленную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виде специализированных таблиц,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элементарных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эскизов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схем;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элементарные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эскизы,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схемы,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использованием  программного обеспечения графических</a:t>
            </a:r>
            <a:r>
              <a:rPr sz="12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редакторов;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свойства материалов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природного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происхождения (например, древесины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текстиля,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также материалов на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ее</a:t>
            </a:r>
            <a:r>
              <a:rPr sz="1200" spc="1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основе);</a:t>
            </a:r>
            <a:endParaRPr sz="1200" dirty="0">
              <a:latin typeface="Calibri"/>
              <a:cs typeface="Calibri"/>
            </a:endParaRPr>
          </a:p>
          <a:p>
            <a:pPr marL="12700" marR="31623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технологические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операции,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виды/способы/приемы обработки материалов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природного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происхождения (например, древесины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текстиля,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также  материалов на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ее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основе);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оборудование,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приспособления, инструменты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безопасные приемы для обработки материалов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природного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происхождения (например, древесины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текстиля,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также материалов на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ее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основе)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использованием ручного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электрифицированного инструмента,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имеет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20" dirty="0">
                <a:solidFill>
                  <a:srgbClr val="171717"/>
                </a:solidFill>
                <a:latin typeface="Calibri"/>
                <a:cs typeface="Calibri"/>
              </a:rPr>
              <a:t>отделки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изделий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данных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разметку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плоского изделия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200" spc="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заготовке;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модификации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информационного продукта;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имеет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опыт проведения испытания, анализа</a:t>
            </a:r>
            <a:r>
              <a:rPr sz="1200" spc="1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конструирует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модель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заданному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прототипу,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осуществляет сборку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моделей,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помощью образовательного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конструктора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200" spc="1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инструкции;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строит простые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механизмы;</a:t>
            </a:r>
            <a:endParaRPr sz="1200" dirty="0">
              <a:latin typeface="Calibri"/>
              <a:cs typeface="Calibri"/>
            </a:endParaRPr>
          </a:p>
          <a:p>
            <a:pPr marL="93345" indent="-81280">
              <a:lnSpc>
                <a:spcPts val="1430"/>
              </a:lnSpc>
              <a:buChar char="-"/>
              <a:tabLst>
                <a:tab pos="939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классифицирует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роботов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конструкции,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сфере применения, степени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самостоятельности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(автономности), способам</a:t>
            </a:r>
            <a:r>
              <a:rPr sz="1200" spc="20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управления.</a:t>
            </a:r>
            <a:endParaRPr sz="1200" dirty="0">
              <a:latin typeface="Calibri"/>
              <a:cs typeface="Calibri"/>
            </a:endParaRPr>
          </a:p>
          <a:p>
            <a:pPr marL="299085" indent="-287020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Проектные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(включая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проектного</a:t>
            </a:r>
            <a:r>
              <a:rPr sz="1400" b="1" u="sng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управления):</a:t>
            </a:r>
            <a:endParaRPr sz="1400" dirty="0">
              <a:latin typeface="Calibri"/>
              <a:cs typeface="Calibri"/>
            </a:endParaRPr>
          </a:p>
          <a:p>
            <a:pPr marL="12700" marR="695960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 основе технологической документации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готовому образцу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применением рабочих 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инструментов, не требующих регулирования.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384" y="116632"/>
            <a:ext cx="10193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/>
                </a:solidFill>
              </a:rPr>
              <a:t>ПЛАНИРУЕМЫЕ </a:t>
            </a:r>
            <a:r>
              <a:rPr sz="2000" spc="-65" dirty="0">
                <a:solidFill>
                  <a:schemeClr val="accent1"/>
                </a:solidFill>
              </a:rPr>
              <a:t>РЕЗУЛЬТАТЫ </a:t>
            </a:r>
            <a:r>
              <a:rPr sz="2000" spc="-5" dirty="0">
                <a:solidFill>
                  <a:schemeClr val="accent1"/>
                </a:solidFill>
              </a:rPr>
              <a:t>ОСВОЕНИЯ УЧЕБНОЙ </a:t>
            </a:r>
            <a:r>
              <a:rPr sz="2000" spc="-10" dirty="0">
                <a:solidFill>
                  <a:schemeClr val="accent1"/>
                </a:solidFill>
              </a:rPr>
              <a:t>ПРОГРАММЫ </a:t>
            </a:r>
            <a:r>
              <a:rPr sz="2000" dirty="0">
                <a:solidFill>
                  <a:schemeClr val="accent1"/>
                </a:solidFill>
              </a:rPr>
              <a:t>ПО </a:t>
            </a:r>
            <a:r>
              <a:rPr sz="2000" spc="-10" dirty="0">
                <a:solidFill>
                  <a:schemeClr val="accent1"/>
                </a:solidFill>
              </a:rPr>
              <a:t>ТЕХНОЛОГИИ </a:t>
            </a:r>
            <a:r>
              <a:rPr sz="2000" dirty="0">
                <a:solidFill>
                  <a:schemeClr val="accent1"/>
                </a:solidFill>
              </a:rPr>
              <a:t>– </a:t>
            </a:r>
            <a:r>
              <a:rPr sz="2000" dirty="0">
                <a:solidFill>
                  <a:srgbClr val="C00000"/>
                </a:solidFill>
              </a:rPr>
              <a:t>6</a:t>
            </a:r>
            <a:r>
              <a:rPr sz="2000" spc="80" dirty="0">
                <a:solidFill>
                  <a:srgbClr val="C00000"/>
                </a:solidFill>
              </a:rPr>
              <a:t> </a:t>
            </a:r>
            <a:r>
              <a:rPr sz="2000" spc="-15" dirty="0">
                <a:solidFill>
                  <a:srgbClr val="C00000"/>
                </a:solidFill>
              </a:rPr>
              <a:t>КЛАСС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088897"/>
            <a:ext cx="11876405" cy="5424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Культура 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труда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(знания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в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рамках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предметной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области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бытовые</a:t>
            </a:r>
            <a:r>
              <a:rPr sz="1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навыки):</a:t>
            </a:r>
            <a:endParaRPr sz="14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15"/>
              </a:spcBef>
              <a:buChar char="-"/>
              <a:tabLst>
                <a:tab pos="939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соблюдает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правила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безопасности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охраны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труда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работе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учебным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лабораторным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оборудованием;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понятия «потребность» (с точки зрения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потребителя)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адекватно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эти</a:t>
            </a:r>
            <a:r>
              <a:rPr sz="1200" spc="1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понятия;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охарактеризовать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два-три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метода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поиска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верификации информации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задачами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собственной</a:t>
            </a:r>
            <a:r>
              <a:rPr sz="12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разъясняет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понятий «чертеж», «форма», «макет»,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«прототип», «3D-модель»,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«программа»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адекватно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эти</a:t>
            </a:r>
            <a:r>
              <a:rPr sz="1200" spc="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понятия;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ts val="143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безопасные приемы первичной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тепловой обработки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</a:t>
            </a:r>
            <a:r>
              <a:rPr sz="1200" spc="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питания.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Предметные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результаты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(технологические</a:t>
            </a:r>
            <a:r>
              <a:rPr sz="1400" b="1" u="sng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компетенции):</a:t>
            </a:r>
            <a:endParaRPr sz="14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читает 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элементарные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чертежи, векторные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растровые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изображения,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том числе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использованием графических</a:t>
            </a:r>
            <a:r>
              <a:rPr sz="1200" spc="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редакторов;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анализирует формообразование промышленных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изделий;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данные навыки использования объемов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дизайне (макетирование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подручных</a:t>
            </a:r>
            <a:r>
              <a:rPr sz="1200" spc="2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материалов);</a:t>
            </a:r>
            <a:endParaRPr sz="1200">
              <a:latin typeface="Calibri"/>
              <a:cs typeface="Calibri"/>
            </a:endParaRPr>
          </a:p>
          <a:p>
            <a:pPr marL="12700" marR="192405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проводит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морфологический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функциональный анализ технической системы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изделия;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проектирует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реализует упрощенные алгоритмы функционирования встраиваемого  программного обеспечения для управления элементарными техническими</a:t>
            </a:r>
            <a:r>
              <a:rPr sz="12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системами;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модификации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механизмов для получения заданных свойств (решение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задачи),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макета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</a:t>
            </a:r>
            <a:r>
              <a:rPr sz="1200" spc="20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прототипа;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охарактеризовать технологии разработки информационных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(приложений/компьютерных программ),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технологии виртуальной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дополненной</a:t>
            </a:r>
            <a:r>
              <a:rPr sz="1200" spc="1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реальности;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базовые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редактора компьютерного трехмерного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проектирования </a:t>
            </a:r>
            <a:r>
              <a:rPr sz="1200" i="1" spc="-5" dirty="0">
                <a:solidFill>
                  <a:srgbClr val="171717"/>
                </a:solidFill>
                <a:latin typeface="Calibri"/>
                <a:cs typeface="Calibri"/>
              </a:rPr>
              <a:t>(на выбор образовательной</a:t>
            </a:r>
            <a:r>
              <a:rPr sz="1200" i="1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171717"/>
                </a:solidFill>
                <a:latin typeface="Calibri"/>
                <a:cs typeface="Calibri"/>
              </a:rPr>
              <a:t>организации);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методы/способы/приемы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объемных деталей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различных материалов,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том числе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применением технологического </a:t>
            </a:r>
            <a:r>
              <a:rPr sz="12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оборудования;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собственный</a:t>
            </a:r>
            <a:r>
              <a:rPr sz="12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применения</a:t>
            </a:r>
            <a:r>
              <a:rPr sz="12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различных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методов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объемных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деталей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(гибка,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формовка,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формование,</a:t>
            </a:r>
            <a:r>
              <a:rPr sz="12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71717"/>
                </a:solidFill>
                <a:latin typeface="Calibri"/>
                <a:cs typeface="Calibri"/>
              </a:rPr>
              <a:t>литье,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послойный</a:t>
            </a:r>
            <a:r>
              <a:rPr sz="12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синтез);</a:t>
            </a:r>
            <a:endParaRPr sz="1200">
              <a:latin typeface="Calibri"/>
              <a:cs typeface="Calibri"/>
            </a:endParaRPr>
          </a:p>
          <a:p>
            <a:pPr marL="12700" marR="67881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простые механизмы для решения поставленных задач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модернизации/проектированию процесса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строит механизм,  состоящий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нескольких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простых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механизмов;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свойства металлических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</a:t>
            </a:r>
            <a:r>
              <a:rPr sz="12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материалов;</a:t>
            </a:r>
            <a:endParaRPr sz="1200">
              <a:latin typeface="Calibri"/>
              <a:cs typeface="Calibri"/>
            </a:endParaRPr>
          </a:p>
          <a:p>
            <a:pPr marL="12700" marR="998219">
              <a:lnSpc>
                <a:spcPct val="100000"/>
              </a:lnSpc>
              <a:spcBef>
                <a:spcPts val="5"/>
              </a:spcBef>
              <a:buChar char="-"/>
              <a:tabLst>
                <a:tab pos="18542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технологические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операции,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виды/способы/приемы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оборудование,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приспособления, инструменты для ручной обработки металлических 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</a:t>
            </a:r>
            <a:r>
              <a:rPr sz="12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материалов;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безопасные приемы обработки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металлических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использованием ручного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электрифицированного</a:t>
            </a:r>
            <a:r>
              <a:rPr sz="1200" spc="1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инструмента;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ts val="1430"/>
              </a:lnSpc>
              <a:buChar char="-"/>
              <a:tabLst>
                <a:tab pos="93980" algn="l"/>
              </a:tabLst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подготовки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деталей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под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окраску,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соединения деталей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методом</a:t>
            </a:r>
            <a:r>
              <a:rPr sz="1200" spc="11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пайки.</a:t>
            </a:r>
            <a:endParaRPr sz="1200">
              <a:latin typeface="Calibri"/>
              <a:cs typeface="Calibri"/>
            </a:endParaRPr>
          </a:p>
          <a:p>
            <a:pPr marL="299085" indent="-287020">
              <a:lnSpc>
                <a:spcPts val="167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Проектные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(включая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проектного</a:t>
            </a:r>
            <a:r>
              <a:rPr sz="1400" b="1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управления):</a:t>
            </a:r>
            <a:endParaRPr sz="14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назвать инструменты выявления потребностей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исследования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пользовательского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опыта;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опыт выделения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задач из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поставленной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цели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разработке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охарактеризовать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методы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генерации идей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модернизации/проектированию</a:t>
            </a:r>
            <a:r>
              <a:rPr sz="1200" spc="25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материальных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технологических систем; умеет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разделять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технологический процесс на последовательность</a:t>
            </a:r>
            <a:r>
              <a:rPr sz="1200" spc="1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действий;</a:t>
            </a:r>
            <a:endParaRPr sz="1200">
              <a:latin typeface="Calibri"/>
              <a:cs typeface="Calibri"/>
            </a:endParaRPr>
          </a:p>
          <a:p>
            <a:pPr marL="12700" marR="62420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разработки,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моделирования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оригинальных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конструкций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(материального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продукта)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готовому заданию, включая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поиск 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вариантов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(альтернативные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решения), отбор решений,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проектирование 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конструирование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учетом заданных</a:t>
            </a:r>
            <a:r>
              <a:rPr sz="12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свойств.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392" y="188640"/>
            <a:ext cx="10193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/>
                </a:solidFill>
              </a:rPr>
              <a:t>ПЛАНИРУЕМЫЕ </a:t>
            </a:r>
            <a:r>
              <a:rPr sz="2000" spc="-65" dirty="0">
                <a:solidFill>
                  <a:schemeClr val="accent1"/>
                </a:solidFill>
              </a:rPr>
              <a:t>РЕЗУЛЬТАТЫ </a:t>
            </a:r>
            <a:r>
              <a:rPr sz="2000" spc="-5" dirty="0">
                <a:solidFill>
                  <a:schemeClr val="accent1"/>
                </a:solidFill>
              </a:rPr>
              <a:t>ОСВОЕНИЯ УЧЕБНОЙ </a:t>
            </a:r>
            <a:r>
              <a:rPr sz="2000" spc="-10" dirty="0">
                <a:solidFill>
                  <a:schemeClr val="accent1"/>
                </a:solidFill>
              </a:rPr>
              <a:t>ПРОГРАММЫ </a:t>
            </a:r>
            <a:r>
              <a:rPr sz="2000" dirty="0">
                <a:solidFill>
                  <a:schemeClr val="accent1"/>
                </a:solidFill>
              </a:rPr>
              <a:t>ПО </a:t>
            </a:r>
            <a:r>
              <a:rPr sz="2000" spc="-10" dirty="0">
                <a:solidFill>
                  <a:schemeClr val="accent1"/>
                </a:solidFill>
              </a:rPr>
              <a:t>ТЕХНОЛОГИИ </a:t>
            </a:r>
            <a:r>
              <a:rPr sz="2000" dirty="0">
                <a:solidFill>
                  <a:srgbClr val="2C3493"/>
                </a:solidFill>
              </a:rPr>
              <a:t>– </a:t>
            </a:r>
            <a:r>
              <a:rPr sz="2000" dirty="0">
                <a:solidFill>
                  <a:srgbClr val="C00000"/>
                </a:solidFill>
              </a:rPr>
              <a:t>7</a:t>
            </a:r>
            <a:r>
              <a:rPr sz="2000" spc="80" dirty="0">
                <a:solidFill>
                  <a:srgbClr val="C00000"/>
                </a:solidFill>
              </a:rPr>
              <a:t> </a:t>
            </a:r>
            <a:r>
              <a:rPr sz="2000" spc="-15" dirty="0">
                <a:solidFill>
                  <a:srgbClr val="C00000"/>
                </a:solidFill>
              </a:rPr>
              <a:t>КЛАСС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112674" y="995552"/>
            <a:ext cx="11917680" cy="579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8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Культура 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труда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(знания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в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рамках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предметной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области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бытовые</a:t>
            </a:r>
            <a:r>
              <a:rPr sz="1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навыки):</a:t>
            </a:r>
            <a:endParaRPr sz="14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spcBef>
                <a:spcPts val="15"/>
              </a:spcBef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соблюдает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правила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безопасности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охраны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труда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работе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учебным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лабораторным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оборудованием;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разъясняет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понятий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«технология»,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«технологический процесс», «технологическая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операция»,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«станок»,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«оборудование»,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«машина», «сборка»,</a:t>
            </a:r>
            <a:r>
              <a:rPr sz="1200" spc="2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«модель»,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«моделирование»,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«слой»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адекватно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эти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понятия;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оптимизации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заданного способа (технологии) получения материального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 собственной</a:t>
            </a:r>
            <a:r>
              <a:rPr sz="1200" spc="1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практике;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следует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технологии,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процессе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субъективно нового</a:t>
            </a:r>
            <a:r>
              <a:rPr sz="1200" spc="1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выполняет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элементарные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бытового ремонта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методом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замены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деталей;</a:t>
            </a:r>
            <a:endParaRPr sz="1200">
              <a:latin typeface="Calibri"/>
              <a:cs typeface="Calibri"/>
            </a:endParaRPr>
          </a:p>
          <a:p>
            <a:pPr marL="63500" marR="93599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пищевую ценность пищевых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назвать специфичные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виды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обработки различных видов пищевых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(овощи, мясо,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рыба и др.), 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охарактеризовать основы рационального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питания.</a:t>
            </a:r>
            <a:endParaRPr sz="1200">
              <a:latin typeface="Calibri"/>
              <a:cs typeface="Calibri"/>
            </a:endParaRPr>
          </a:p>
          <a:p>
            <a:pPr marL="349885" indent="-287020">
              <a:lnSpc>
                <a:spcPts val="166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Предметные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результаты (технологические</a:t>
            </a:r>
            <a:r>
              <a:rPr sz="1400" b="1" u="sng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компетенции):</a:t>
            </a:r>
            <a:endParaRPr sz="14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называет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актуальные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перспективные информационные</a:t>
            </a:r>
            <a:r>
              <a:rPr sz="12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технологии;</a:t>
            </a:r>
            <a:endParaRPr sz="1200">
              <a:latin typeface="Calibri"/>
              <a:cs typeface="Calibri"/>
            </a:endParaRPr>
          </a:p>
          <a:p>
            <a:pPr marL="63500" marR="396875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различные информационно-технические средства для визуализации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представления данных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задачами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собственной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анализирует  данные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различные технологии для обработки материалов посредством информационных</a:t>
            </a:r>
            <a:r>
              <a:rPr sz="12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систем;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автоматические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саморегулируемые</a:t>
            </a:r>
            <a:r>
              <a:rPr sz="1200" spc="1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системы; знает базовые принципы организации взаимодействия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объясняет сущность управления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технических системах;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конструирует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простые системы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обратной связью,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на основе технических конструкторов; выполняет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элементарные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технологические</a:t>
            </a:r>
            <a:r>
              <a:rPr sz="1200" spc="20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расчеты;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проведения виртуального эксперимента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избранной обучающимся</a:t>
            </a:r>
            <a:r>
              <a:rPr sz="1200" spc="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тематике;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создает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3D-модели,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применяя различные технологии,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неавтоматизированные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и/или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автоматизированные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инструменты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(в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специализированное</a:t>
            </a:r>
            <a:r>
              <a:rPr sz="1200" spc="2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программное</a:t>
            </a:r>
            <a:endParaRPr sz="12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обеспечение, технологии фотограмметрии, ручное сканирование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др.);</a:t>
            </a:r>
            <a:endParaRPr sz="1200">
              <a:latin typeface="Calibri"/>
              <a:cs typeface="Calibri"/>
            </a:endParaRPr>
          </a:p>
          <a:p>
            <a:pPr marL="63500" marR="19177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применяет технологии оцифровки аналоговых данных;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изделия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средствами учебного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станка,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симуляцией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процесса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изготовления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виртуальной  среде; выполняет последовательность технологических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операций по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подготовке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цифровых данных для учебных</a:t>
            </a:r>
            <a:r>
              <a:rPr sz="1200" spc="1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станков;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охарактеризовать структуры реальных систем управления робототехнических</a:t>
            </a:r>
            <a:r>
              <a:rPr sz="12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систем;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свойства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 искусственного происхождения (например, полимеров,</a:t>
            </a:r>
            <a:r>
              <a:rPr sz="1200" spc="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композитов);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виды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</a:t>
            </a:r>
            <a:r>
              <a:rPr sz="1200" spc="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материалов;</a:t>
            </a:r>
            <a:endParaRPr sz="1200">
              <a:latin typeface="Calibri"/>
              <a:cs typeface="Calibri"/>
            </a:endParaRPr>
          </a:p>
          <a:p>
            <a:pPr marL="63500" marR="207010">
              <a:lnSpc>
                <a:spcPct val="100000"/>
              </a:lnSpc>
              <a:spcBef>
                <a:spcPts val="5"/>
              </a:spcBef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виды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способов механической обработки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конструкционных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материалов; применяет безопасные приемы выполнения  основных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операций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слесарно-сборочных</a:t>
            </a:r>
            <a:r>
              <a:rPr sz="12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работ;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ts val="143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характеризует основные технологии производства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питания;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получает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анализирует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лабораторного исследования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</a:t>
            </a:r>
            <a:r>
              <a:rPr sz="1200" spc="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питания.</a:t>
            </a:r>
            <a:endParaRPr sz="1200">
              <a:latin typeface="Calibri"/>
              <a:cs typeface="Calibri"/>
            </a:endParaRPr>
          </a:p>
          <a:p>
            <a:pPr marL="349885" indent="-287020">
              <a:lnSpc>
                <a:spcPts val="1670"/>
              </a:lnSpc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Проектные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(включая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проектного</a:t>
            </a:r>
            <a:r>
              <a:rPr sz="1400" b="1" u="sng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управления):</a:t>
            </a:r>
            <a:endParaRPr sz="14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инструменты выявления потребностей;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самостоятельно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решает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поставленную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задачу,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анализируя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подбирая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материалы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средства для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ее</a:t>
            </a:r>
            <a:r>
              <a:rPr sz="1200" spc="2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решения;</a:t>
            </a:r>
            <a:endParaRPr sz="1200">
              <a:latin typeface="Calibri"/>
              <a:cs typeface="Calibri"/>
            </a:endParaRPr>
          </a:p>
          <a:p>
            <a:pPr marL="144145" indent="-812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использует методы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генерации идей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модернизации/проектированию материальных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продуктов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технологических систем, направленных на достижение поставленных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целей;</a:t>
            </a:r>
            <a:endParaRPr sz="1200">
              <a:latin typeface="Calibri"/>
              <a:cs typeface="Calibri"/>
            </a:endParaRPr>
          </a:p>
          <a:p>
            <a:pPr marL="63500" marR="434975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определения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характеристик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разработки материального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информационного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продукта,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включая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планирование,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разработку концепции, 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моделирование,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конструирование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разработку документации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информационной</a:t>
            </a:r>
            <a:r>
              <a:rPr sz="1200" spc="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5" dirty="0">
                <a:solidFill>
                  <a:srgbClr val="171717"/>
                </a:solidFill>
                <a:latin typeface="Calibri"/>
                <a:cs typeface="Calibri"/>
              </a:rPr>
              <a:t>среде,</a:t>
            </a:r>
            <a:r>
              <a:rPr sz="1500" b="1" spc="-157" baseline="30555" dirty="0">
                <a:solidFill>
                  <a:srgbClr val="2E2E2E"/>
                </a:solidFill>
                <a:latin typeface="Calibri"/>
                <a:cs typeface="Calibri"/>
              </a:rPr>
              <a:t>2</a:t>
            </a:r>
            <a:r>
              <a:rPr sz="1200" spc="-105" dirty="0">
                <a:solidFill>
                  <a:srgbClr val="171717"/>
                </a:solidFill>
                <a:latin typeface="Calibri"/>
                <a:cs typeface="Calibri"/>
              </a:rPr>
              <a:t>н</a:t>
            </a:r>
            <a:r>
              <a:rPr sz="1500" b="1" spc="-157" baseline="30555" dirty="0">
                <a:solidFill>
                  <a:srgbClr val="2E2E2E"/>
                </a:solidFill>
                <a:latin typeface="Calibri"/>
                <a:cs typeface="Calibri"/>
              </a:rPr>
              <a:t>2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основе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самостоятельно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проведенных исследований потребительских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интересов.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384" y="328399"/>
            <a:ext cx="101942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accent1"/>
                </a:solidFill>
              </a:rPr>
              <a:t>ПЛАНИРУЕМЫЕ </a:t>
            </a:r>
            <a:r>
              <a:rPr sz="2000" spc="-65" dirty="0">
                <a:solidFill>
                  <a:schemeClr val="accent1"/>
                </a:solidFill>
              </a:rPr>
              <a:t>РЕЗУЛЬТАТЫ </a:t>
            </a:r>
            <a:r>
              <a:rPr sz="2000" spc="-5" dirty="0">
                <a:solidFill>
                  <a:schemeClr val="accent1"/>
                </a:solidFill>
              </a:rPr>
              <a:t>ОСВОЕНИЯ УЧЕБНОЙ </a:t>
            </a:r>
            <a:r>
              <a:rPr sz="2000" spc="-10" dirty="0">
                <a:solidFill>
                  <a:schemeClr val="accent1"/>
                </a:solidFill>
              </a:rPr>
              <a:t>ПРОГРАММЫ </a:t>
            </a:r>
            <a:r>
              <a:rPr sz="2000" dirty="0">
                <a:solidFill>
                  <a:schemeClr val="accent1"/>
                </a:solidFill>
              </a:rPr>
              <a:t>ПО </a:t>
            </a:r>
            <a:r>
              <a:rPr sz="2000" spc="-10" dirty="0">
                <a:solidFill>
                  <a:schemeClr val="accent1"/>
                </a:solidFill>
              </a:rPr>
              <a:t>ТЕХНОЛОГИИ </a:t>
            </a:r>
            <a:r>
              <a:rPr sz="2000" dirty="0">
                <a:solidFill>
                  <a:schemeClr val="accent1"/>
                </a:solidFill>
              </a:rPr>
              <a:t>– </a:t>
            </a:r>
            <a:r>
              <a:rPr sz="2000" dirty="0">
                <a:solidFill>
                  <a:srgbClr val="C00000"/>
                </a:solidFill>
              </a:rPr>
              <a:t>8</a:t>
            </a:r>
            <a:r>
              <a:rPr sz="2000" spc="105" dirty="0">
                <a:solidFill>
                  <a:srgbClr val="C00000"/>
                </a:solidFill>
              </a:rPr>
              <a:t> </a:t>
            </a:r>
            <a:r>
              <a:rPr sz="2000" spc="-20" dirty="0">
                <a:solidFill>
                  <a:srgbClr val="C00000"/>
                </a:solidFill>
              </a:rPr>
              <a:t>КЛАСС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019302"/>
            <a:ext cx="1197483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u="sng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Культура </a:t>
            </a:r>
            <a:r>
              <a:rPr sz="12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труда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(знания в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рамках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предметной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области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бытовые</a:t>
            </a:r>
            <a:r>
              <a:rPr sz="1200" b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навыки):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SzPct val="109090"/>
              <a:buChar char="-"/>
              <a:tabLst>
                <a:tab pos="9398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организует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рабочее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место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соблюдает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правила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безопасности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охраны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работе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оборудованием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 технологией;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5"/>
              </a:spcBef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разъясняет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содержание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понятий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«технология»,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«технологический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процесс»,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«технологическая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операция»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 адекватно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использует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эти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понятия;</a:t>
            </a:r>
            <a:endParaRPr sz="1100">
              <a:latin typeface="Calibri"/>
              <a:cs typeface="Calibri"/>
            </a:endParaRPr>
          </a:p>
          <a:p>
            <a:pPr marL="119380" indent="-74930">
              <a:lnSpc>
                <a:spcPct val="100000"/>
              </a:lnSpc>
              <a:buChar char="-"/>
              <a:tabLst>
                <a:tab pos="11938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может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охарактеризовать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ключевые отрасли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региона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проживания;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называет предприятия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региона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проживания,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работающие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 основе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современных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производственных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технологий;</a:t>
            </a:r>
            <a:endParaRPr sz="1100">
              <a:latin typeface="Calibri"/>
              <a:cs typeface="Calibri"/>
            </a:endParaRPr>
          </a:p>
          <a:p>
            <a:pPr marL="119380" indent="-74930">
              <a:lnSpc>
                <a:spcPts val="1320"/>
              </a:lnSpc>
              <a:buChar char="-"/>
              <a:tabLst>
                <a:tab pos="11938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характеризует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современный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рынок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труда; описывает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цикл жизни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профессии,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характеризует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новые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умирающие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профессии,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1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т.ч.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предприятиях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региона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проживания.</a:t>
            </a:r>
            <a:endParaRPr sz="1100">
              <a:latin typeface="Calibri"/>
              <a:cs typeface="Calibri"/>
            </a:endParaRPr>
          </a:p>
          <a:p>
            <a:pPr marL="299085" indent="-287020">
              <a:lnSpc>
                <a:spcPts val="144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u="sng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Предметные </a:t>
            </a:r>
            <a:r>
              <a:rPr sz="12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результаты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(технологические</a:t>
            </a:r>
            <a:r>
              <a:rPr sz="1200" b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компетенции):</a:t>
            </a:r>
            <a:endParaRPr sz="1200">
              <a:latin typeface="Calibri"/>
              <a:cs typeface="Calibri"/>
            </a:endParaRPr>
          </a:p>
          <a:p>
            <a:pPr marL="12700" marR="290195">
              <a:lnSpc>
                <a:spcPct val="100000"/>
              </a:lnSpc>
              <a:spcBef>
                <a:spcPts val="5"/>
              </a:spcBef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описывает жизненный цикл технологии, приводя примеры; получил и проанализировал опыт разработки (комбинирование,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изменение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параметров и требований к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ресурсам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 т. п.) технологии  получения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материального/информационного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продукта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заданными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 свойствами;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проводит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оценку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испытание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полученного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продукта;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перечисляет и характеризует виды технической и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технологической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документации; описывает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технологическое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решение с помощью текста, эскизов, схем, чертежей; составляет техническое задание,  памятку,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инструкцию,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технологическую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карту;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объясняет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простейший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технологический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процесс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технологической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карте,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1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т.ч.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характеризуя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негативные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эффекты;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получил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проанализировал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опыт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оптимизации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заданного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способа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получения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материального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продукта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собственной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практике;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создает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модель,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адекватную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практической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задаче;</a:t>
            </a:r>
            <a:endParaRPr sz="1100">
              <a:latin typeface="Calibri"/>
              <a:cs typeface="Calibri"/>
            </a:endParaRPr>
          </a:p>
          <a:p>
            <a:pPr marL="12700" marR="116205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осуществляет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конструирование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 модификацию электрической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цепи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соответствии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поставленной</a:t>
            </a:r>
            <a:r>
              <a:rPr sz="11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задачей;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производит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её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сборку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посредством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соединения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 подключения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электронных  компонентов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заданным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способом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(пайка,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беспаечный монтаж,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механическая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сборка) согласно</a:t>
            </a:r>
            <a:r>
              <a:rPr sz="1100" spc="-1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схеме;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производит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элементарную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диагностику,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настройку,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наладку,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контрольное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тестирование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выявление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неисправностей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технического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устройства,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созданного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рамках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учебной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деятельности;</a:t>
            </a:r>
            <a:endParaRPr sz="1100">
              <a:latin typeface="Calibri"/>
              <a:cs typeface="Calibri"/>
            </a:endParaRPr>
          </a:p>
          <a:p>
            <a:pPr marL="12700" marR="208279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различает типы, получил и проанализировал опыт проектирования и/или конструирования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автоматизированной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системы, в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 применением специализированных программных средств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(в т.ч.  САПР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 и/или систем моделирования)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языков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программирования,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электронных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компонентов,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датчиков,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приводов,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микроконтроллеров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микроконтроллерных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платформ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т.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п.;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объясняет назначение и принцип действия систем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автономного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управления; назначение, функции датчиков</a:t>
            </a:r>
            <a:r>
              <a:rPr sz="1100" spc="-1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 принципы их работы;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spcBef>
                <a:spcPts val="5"/>
              </a:spcBef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применяет навыки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алгоритмизации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программирования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соответствии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конкретной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задачей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учебной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ситуацией;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получил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проанализировал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опыт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моделирования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конструирования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движущейся модели и/или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робототехнической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системы и/или беспилотного</a:t>
            </a:r>
            <a:r>
              <a:rPr sz="1100" spc="-1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аппарата;</a:t>
            </a:r>
            <a:endParaRPr sz="1100">
              <a:latin typeface="Calibri"/>
              <a:cs typeface="Calibri"/>
            </a:endParaRPr>
          </a:p>
          <a:p>
            <a:pPr marL="12700" marR="13716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характеризует произвольно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заданный материал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 соответствии с задачей деятельности, называя его свойства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(внешний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вид,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механические,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электрические, термические, возможность обработки),  экономические характеристики, экологичность; объясняет применимость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материала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под имеющуюся задачу и отбирает его в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 техническим решением или по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заданным</a:t>
            </a:r>
            <a:r>
              <a:rPr sz="1100" spc="-1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критериям;</a:t>
            </a:r>
            <a:endParaRPr sz="1100">
              <a:latin typeface="Calibri"/>
              <a:cs typeface="Calibri"/>
            </a:endParaRPr>
          </a:p>
          <a:p>
            <a:pPr marL="12700" marR="732155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называет актуальные и перспективные технологии получения материалов с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заданными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свойствами; характеризует пластики, керамику, наноматериалы,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наноструктуры, нанокомпозиты,  многофункциональные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материалы, возобновляемые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материалы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(биоматериалы) и возможные технологические процессы с</a:t>
            </a:r>
            <a:r>
              <a:rPr sz="1100" spc="-1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ними;</a:t>
            </a:r>
            <a:endParaRPr sz="1100">
              <a:latin typeface="Calibri"/>
              <a:cs typeface="Calibri"/>
            </a:endParaRPr>
          </a:p>
          <a:p>
            <a:pPr marL="12700" marR="137795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называет и характеризует актуальные и перспективные технологии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прогрессивного развития общества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(робототехника,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микроэлектроника, интернет вещей,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БЛА,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технологии геоинформатики,  виртуальная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дополненная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реальность</a:t>
            </a:r>
            <a:r>
              <a:rPr sz="11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др.);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объясняет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причины,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перспективы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последствия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развития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техники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технологий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данном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этапе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технологического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развития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общества;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приводит</a:t>
            </a:r>
            <a:r>
              <a:rPr sz="11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примеры производственных</a:t>
            </a:r>
            <a:r>
              <a:rPr sz="1100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технологий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технологий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в сфере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услуг;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характеризует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актуальные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перспективные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технологии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пищевой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промышленности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(индустрии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питания);</a:t>
            </a:r>
            <a:endParaRPr sz="1100">
              <a:latin typeface="Calibri"/>
              <a:cs typeface="Calibri"/>
            </a:endParaRPr>
          </a:p>
          <a:p>
            <a:pPr marL="86995" indent="-74930">
              <a:lnSpc>
                <a:spcPts val="1320"/>
              </a:lnSpc>
              <a:buChar char="-"/>
              <a:tabLst>
                <a:tab pos="87630" algn="l"/>
              </a:tabLst>
            </a:pP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характеризует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автоматизацию</a:t>
            </a:r>
            <a:r>
              <a:rPr sz="11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производства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примере</a:t>
            </a:r>
            <a:r>
              <a:rPr sz="11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региона</a:t>
            </a:r>
            <a:r>
              <a:rPr sz="11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проживания,</a:t>
            </a:r>
            <a:r>
              <a:rPr sz="11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профессии,</a:t>
            </a:r>
            <a:r>
              <a:rPr sz="11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1717"/>
                </a:solidFill>
                <a:latin typeface="Calibri"/>
                <a:cs typeface="Calibri"/>
              </a:rPr>
              <a:t>обслуживающие</a:t>
            </a:r>
            <a:r>
              <a:rPr sz="11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автоматизированные</a:t>
            </a:r>
            <a:r>
              <a:rPr sz="11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1717"/>
                </a:solidFill>
                <a:latin typeface="Calibri"/>
                <a:cs typeface="Calibri"/>
              </a:rPr>
              <a:t>производства.</a:t>
            </a:r>
            <a:endParaRPr sz="1100">
              <a:latin typeface="Calibri"/>
              <a:cs typeface="Calibri"/>
            </a:endParaRPr>
          </a:p>
          <a:p>
            <a:pPr marL="299085" indent="-287020">
              <a:lnSpc>
                <a:spcPts val="144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u="sng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Проектные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(включая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проектного</a:t>
            </a:r>
            <a:r>
              <a:rPr sz="1200" b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управления):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может охарактеризовать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понятий «проблема», «проект»,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«проблемное</a:t>
            </a:r>
            <a:r>
              <a:rPr sz="1200" spc="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поле»;</a:t>
            </a:r>
            <a:endParaRPr sz="1200">
              <a:latin typeface="Calibri"/>
              <a:cs typeface="Calibri"/>
            </a:endParaRPr>
          </a:p>
          <a:p>
            <a:pPr marL="12700" marR="981075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анализировал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выявления круга потребителей,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потребностей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ожиданий, формирования технического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/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технологического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решения,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планирования, 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моделирования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конструирования на основе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самостоятельно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проведенных исследований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рамках заданной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проблемной области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или</a:t>
            </a:r>
            <a:r>
              <a:rPr sz="1200" spc="2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проблемы;</a:t>
            </a:r>
            <a:endParaRPr sz="12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подготовки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презентации </a:t>
            </a: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полученного продукта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различным типам</a:t>
            </a:r>
            <a:r>
              <a:rPr sz="12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потребителей.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140" y="172136"/>
            <a:ext cx="117741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chemeClr val="accent1"/>
                </a:solidFill>
              </a:rPr>
              <a:t>ПЛАНИРУЕМЫЕ </a:t>
            </a:r>
            <a:r>
              <a:rPr sz="2000" spc="-65" dirty="0">
                <a:solidFill>
                  <a:schemeClr val="accent1"/>
                </a:solidFill>
              </a:rPr>
              <a:t>РЕЗУЛЬТАТЫ </a:t>
            </a:r>
            <a:r>
              <a:rPr sz="2000" spc="-5" dirty="0">
                <a:solidFill>
                  <a:schemeClr val="accent1"/>
                </a:solidFill>
              </a:rPr>
              <a:t>ОСВОЕНИЯ </a:t>
            </a:r>
            <a:r>
              <a:rPr sz="2000" dirty="0">
                <a:solidFill>
                  <a:schemeClr val="accent1"/>
                </a:solidFill>
              </a:rPr>
              <a:t>УЧЕБНОЙ </a:t>
            </a:r>
            <a:r>
              <a:rPr sz="2000" spc="-15" dirty="0">
                <a:solidFill>
                  <a:schemeClr val="accent1"/>
                </a:solidFill>
              </a:rPr>
              <a:t>ПРОГРАММЫ </a:t>
            </a:r>
            <a:r>
              <a:rPr sz="2000" dirty="0">
                <a:solidFill>
                  <a:schemeClr val="accent1"/>
                </a:solidFill>
              </a:rPr>
              <a:t>ПО </a:t>
            </a:r>
            <a:r>
              <a:rPr sz="2000" spc="-5" dirty="0">
                <a:solidFill>
                  <a:schemeClr val="accent1"/>
                </a:solidFill>
              </a:rPr>
              <a:t>ТЕХНОЛОГИИ </a:t>
            </a:r>
            <a:r>
              <a:rPr sz="2000" dirty="0">
                <a:solidFill>
                  <a:schemeClr val="accent1"/>
                </a:solidFill>
              </a:rPr>
              <a:t>– </a:t>
            </a:r>
            <a:r>
              <a:rPr sz="2000" dirty="0">
                <a:solidFill>
                  <a:srgbClr val="C00000"/>
                </a:solidFill>
              </a:rPr>
              <a:t>9</a:t>
            </a:r>
            <a:r>
              <a:rPr sz="2000" spc="45" dirty="0">
                <a:solidFill>
                  <a:srgbClr val="C00000"/>
                </a:solidFill>
              </a:rPr>
              <a:t> </a:t>
            </a:r>
            <a:r>
              <a:rPr sz="2000" spc="-15" dirty="0">
                <a:solidFill>
                  <a:srgbClr val="C00000"/>
                </a:solidFill>
              </a:rPr>
              <a:t>КЛАСС</a:t>
            </a:r>
            <a:endParaRPr sz="2000" dirty="0"/>
          </a:p>
        </p:txBody>
      </p:sp>
      <p:sp>
        <p:nvSpPr>
          <p:cNvPr id="9" name="object 9"/>
          <p:cNvSpPr txBox="1"/>
          <p:nvPr/>
        </p:nvSpPr>
        <p:spPr>
          <a:xfrm>
            <a:off x="208915" y="1700808"/>
            <a:ext cx="11774170" cy="51225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Культура 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труда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(знания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в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рамках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предметной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области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и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бытовые</a:t>
            </a:r>
            <a:r>
              <a:rPr sz="1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навыки):</a:t>
            </a:r>
            <a:endParaRPr sz="1400" dirty="0">
              <a:latin typeface="Calibri"/>
              <a:cs typeface="Calibri"/>
            </a:endParaRPr>
          </a:p>
          <a:p>
            <a:pPr marL="12700" marR="662940">
              <a:lnSpc>
                <a:spcPct val="100000"/>
              </a:lnSpc>
              <a:spcBef>
                <a:spcPts val="15"/>
              </a:spcBef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организует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рабочее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место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требованиями безопасности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правилами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эксплуатации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используемого оборудования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и/или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технологии,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соблюдает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правила 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безопасности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охраны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труда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работе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оборудованием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и/или</a:t>
            </a:r>
            <a:r>
              <a:rPr sz="14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технологией;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наблюдения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(изучения)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и/или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ознакомления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современными производствами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различных технологических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сферах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деятельностью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занятых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них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работников;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поиска, структурирования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проверки достоверности информации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перспективах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развития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современных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производств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регионе</a:t>
            </a:r>
            <a:r>
              <a:rPr sz="1400" spc="1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проживания;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анализирует свои возможности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предпочтения, связанные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освоением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определенного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уровня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образовательных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программ 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реализацией тех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400" spc="5" dirty="0">
                <a:solidFill>
                  <a:srgbClr val="171717"/>
                </a:solidFill>
                <a:latin typeface="Calibri"/>
                <a:cs typeface="Calibri"/>
              </a:rPr>
              <a:t>иных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видов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деятельности,</a:t>
            </a:r>
            <a:r>
              <a:rPr sz="1400" spc="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lang="ru-RU" sz="14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планирует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дальнейшую образовательную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траекторию;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публичных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выступлений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(как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индивидуальных, так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составе группы)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целью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демонстрации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защиты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результатов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проектной</a:t>
            </a:r>
            <a:r>
              <a:rPr sz="1400" spc="1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деятельности.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Предметные 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результаты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(технологические</a:t>
            </a:r>
            <a:r>
              <a:rPr sz="1400" b="1" u="sng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компетенции):</a:t>
            </a:r>
            <a:endParaRPr sz="1400" dirty="0">
              <a:latin typeface="Calibri"/>
              <a:cs typeface="Calibri"/>
            </a:endParaRPr>
          </a:p>
          <a:p>
            <a:pPr marL="12700" marR="3175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анализирует возможные технологические решения,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определяет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достоинства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недостатки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контексте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заданной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ситуации;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оценивает условия использования технологии,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т.ч. 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позиций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экологической</a:t>
            </a:r>
            <a:r>
              <a:rPr sz="1400" spc="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защищенности;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Char char="-"/>
              <a:tabLst>
                <a:tab pos="9398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зависимости от ситуации оптимизирует базовые технологии (затратность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—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качество), проводит анализ альтернативных ресурсов, соединяет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единый </a:t>
            </a:r>
            <a:r>
              <a:rPr sz="1400" dirty="0" err="1">
                <a:solidFill>
                  <a:srgbClr val="171717"/>
                </a:solidFill>
                <a:latin typeface="Calibri"/>
                <a:cs typeface="Calibri"/>
              </a:rPr>
              <a:t>план</a:t>
            </a:r>
            <a:r>
              <a:rPr sz="1400" spc="1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171717"/>
                </a:solidFill>
                <a:latin typeface="Calibri"/>
                <a:cs typeface="Calibri"/>
              </a:rPr>
              <a:t>несколько</a:t>
            </a:r>
            <a:r>
              <a:rPr lang="ru-RU" sz="14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 err="1">
                <a:solidFill>
                  <a:srgbClr val="171717"/>
                </a:solidFill>
                <a:latin typeface="Calibri"/>
                <a:cs typeface="Calibri"/>
              </a:rPr>
              <a:t>технологий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без их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видоизменения для получения сложносоставного материального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информационного</a:t>
            </a:r>
            <a:r>
              <a:rPr sz="1400" spc="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продукта.</a:t>
            </a:r>
            <a:endParaRPr sz="14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u="sng" spc="-3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Проектные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(включая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компетенции проектного</a:t>
            </a:r>
            <a:r>
              <a:rPr sz="1400" b="1" u="sng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управления):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20"/>
              </a:spcBef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выявляет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формулирует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проблему,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требующую технологического</a:t>
            </a:r>
            <a:r>
              <a:rPr sz="14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решения;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получил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проанализировал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опыт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разработки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и/или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реализации командного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проекта по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жизненному циклу на основании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самостоятельно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выявленной</a:t>
            </a:r>
            <a:r>
              <a:rPr sz="1400" spc="1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проблемы;</a:t>
            </a:r>
            <a:endParaRPr sz="1400" dirty="0">
              <a:latin typeface="Calibri"/>
              <a:cs typeface="Calibri"/>
            </a:endParaRPr>
          </a:p>
          <a:p>
            <a:pPr marL="12700" marR="53467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использования цифровых инструментов коммуникации 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совместной работы (в </a:t>
            </a:r>
            <a:r>
              <a:rPr sz="1400" spc="-15" dirty="0">
                <a:solidFill>
                  <a:srgbClr val="171717"/>
                </a:solidFill>
                <a:latin typeface="Calibri"/>
                <a:cs typeface="Calibri"/>
              </a:rPr>
              <a:t>т.ч.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почтовых сервисов,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электронных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календарей,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облачных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сервисов,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средств 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совместного редактирования файлов различных</a:t>
            </a:r>
            <a:r>
              <a:rPr sz="14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типов);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имеет опыт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использования инструментов проектного</a:t>
            </a:r>
            <a:r>
              <a:rPr sz="14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управления;</a:t>
            </a:r>
            <a:endParaRPr sz="1400" dirty="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buChar char="-"/>
              <a:tabLst>
                <a:tab pos="93980" algn="l"/>
              </a:tabLst>
            </a:pPr>
            <a:r>
              <a:rPr sz="1400" spc="-5" dirty="0">
                <a:solidFill>
                  <a:srgbClr val="171717"/>
                </a:solidFill>
                <a:latin typeface="Calibri"/>
                <a:cs typeface="Calibri"/>
              </a:rPr>
              <a:t>планирует </a:t>
            </a:r>
            <a:r>
              <a:rPr sz="1400" spc="-10" dirty="0">
                <a:solidFill>
                  <a:srgbClr val="171717"/>
                </a:solidFill>
                <a:latin typeface="Calibri"/>
                <a:cs typeface="Calibri"/>
              </a:rPr>
              <a:t>продвижение продукта.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50" y="1120902"/>
            <a:ext cx="1187767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Приказ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Министерства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образования и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науки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РФ 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31.12.2015 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г.,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1577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  <a:spcBef>
                <a:spcPts val="170"/>
              </a:spcBef>
              <a:buClr>
                <a:srgbClr val="2C3493"/>
              </a:buClr>
              <a:buSzPct val="111111"/>
              <a:buFont typeface="Arial"/>
              <a:buChar char="•"/>
              <a:tabLst>
                <a:tab pos="157480" algn="l"/>
              </a:tabLst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ФГОС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ООО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рабочие программы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учебных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предметов,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курсов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являются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обязательным компонентом 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содержательного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раздела образовательной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программы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организации. Примерные программы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учебных 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предметов являются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ориентиром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составления рабочих программ: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определяет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инвариантную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(обязательную)</a:t>
            </a:r>
            <a:r>
              <a:rPr sz="1800" spc="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12700" marR="292735">
              <a:lnSpc>
                <a:spcPct val="100000"/>
              </a:lnSpc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вариативную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части учебного курса.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Авторы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рабочих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программ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могут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своему усмотрению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структурировать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учебный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материал,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определять последовательность его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изучения, расширения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объема</a:t>
            </a:r>
            <a:r>
              <a:rPr sz="1800" spc="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содержания.</a:t>
            </a:r>
            <a:endParaRPr sz="1800" dirty="0">
              <a:latin typeface="Calibri"/>
              <a:cs typeface="Calibri"/>
            </a:endParaRPr>
          </a:p>
          <a:p>
            <a:pPr marL="12700" marR="332740" algn="just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Рабочие программы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учебных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предметов,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курсов,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том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числе курсов внеурочной деятельности,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разрабатываются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основе требований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результатам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освоения основной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программы основного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общего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 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учетом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программ, включенных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ее</a:t>
            </a:r>
            <a:r>
              <a:rPr sz="1800" spc="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структуру.</a:t>
            </a:r>
            <a:endParaRPr sz="1800" dirty="0">
              <a:latin typeface="Calibri"/>
              <a:cs typeface="Calibri"/>
            </a:endParaRPr>
          </a:p>
          <a:p>
            <a:pPr marL="12700" marR="329565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Рабочие программы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учебных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предметов,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курсов,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том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числе внеурочной деятельности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должны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обеспечивать 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достижение планируемых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результатов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освоения основной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программы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уровне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основного общего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образования.</a:t>
            </a:r>
            <a:endParaRPr sz="1800" dirty="0">
              <a:latin typeface="Calibri"/>
              <a:cs typeface="Calibri"/>
            </a:endParaRPr>
          </a:p>
          <a:p>
            <a:pPr marL="120650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соответствии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с требованиями 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ФГОС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рабочие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программы учебных предметов, курсов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должны</a:t>
            </a:r>
            <a:r>
              <a:rPr sz="1800" b="1" spc="-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содержать:</a:t>
            </a:r>
            <a:endParaRPr sz="1800" dirty="0">
              <a:latin typeface="Calibri"/>
              <a:cs typeface="Calibri"/>
            </a:endParaRPr>
          </a:p>
          <a:p>
            <a:pPr marL="358140" lvl="1" indent="-23812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58775" algn="l"/>
              </a:tabLst>
            </a:pP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планируемые </a:t>
            </a:r>
            <a:r>
              <a:rPr sz="1800" spc="-20" dirty="0">
                <a:solidFill>
                  <a:srgbClr val="124262"/>
                </a:solidFill>
                <a:latin typeface="Calibri"/>
                <a:cs typeface="Calibri"/>
              </a:rPr>
              <a:t>результаты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освоения учебного </a:t>
            </a: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предмета,</a:t>
            </a:r>
            <a:r>
              <a:rPr sz="1800" spc="90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курса;</a:t>
            </a:r>
            <a:endParaRPr sz="1800" dirty="0">
              <a:latin typeface="Calibri"/>
              <a:cs typeface="Calibri"/>
            </a:endParaRPr>
          </a:p>
          <a:p>
            <a:pPr marL="358140" lvl="1" indent="-23812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58775" algn="l"/>
              </a:tabLst>
            </a:pPr>
            <a:r>
              <a:rPr sz="1800" spc="-15" dirty="0">
                <a:solidFill>
                  <a:srgbClr val="124262"/>
                </a:solidFill>
                <a:latin typeface="Calibri"/>
                <a:cs typeface="Calibri"/>
              </a:rPr>
              <a:t>содержание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учебного </a:t>
            </a: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предмета,</a:t>
            </a:r>
            <a:r>
              <a:rPr sz="1800" spc="5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курса;</a:t>
            </a:r>
            <a:endParaRPr sz="1800" dirty="0">
              <a:latin typeface="Calibri"/>
              <a:cs typeface="Calibri"/>
            </a:endParaRPr>
          </a:p>
          <a:p>
            <a:pPr marL="358140" lvl="1" indent="-238125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358775" algn="l"/>
              </a:tabLst>
            </a:pP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тематическое </a:t>
            </a:r>
            <a:r>
              <a:rPr sz="1800" dirty="0">
                <a:solidFill>
                  <a:srgbClr val="124262"/>
                </a:solidFill>
                <a:latin typeface="Calibri"/>
                <a:cs typeface="Calibri"/>
              </a:rPr>
              <a:t>планирование с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указанием </a:t>
            </a: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количества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часов, </a:t>
            </a:r>
            <a:r>
              <a:rPr sz="1800" spc="-15" dirty="0">
                <a:solidFill>
                  <a:srgbClr val="124262"/>
                </a:solidFill>
                <a:latin typeface="Calibri"/>
                <a:cs typeface="Calibri"/>
              </a:rPr>
              <a:t>отводимых </a:t>
            </a:r>
            <a:r>
              <a:rPr sz="1800" dirty="0">
                <a:solidFill>
                  <a:srgbClr val="124262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24262"/>
                </a:solidFill>
                <a:latin typeface="Calibri"/>
                <a:cs typeface="Calibri"/>
              </a:rPr>
              <a:t>освоение </a:t>
            </a: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каждой</a:t>
            </a:r>
            <a:r>
              <a:rPr sz="1800" spc="125" dirty="0">
                <a:solidFill>
                  <a:srgbClr val="12426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24262"/>
                </a:solidFill>
                <a:latin typeface="Calibri"/>
                <a:cs typeface="Calibri"/>
              </a:rPr>
              <a:t>темы.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104" y="139699"/>
            <a:ext cx="942731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1"/>
                </a:solidFill>
              </a:rPr>
              <a:t>Структура </a:t>
            </a:r>
            <a:r>
              <a:rPr sz="2800" spc="-5" dirty="0">
                <a:solidFill>
                  <a:schemeClr val="accent1"/>
                </a:solidFill>
              </a:rPr>
              <a:t>рабочей</a:t>
            </a:r>
            <a:r>
              <a:rPr sz="2800" spc="25" dirty="0">
                <a:solidFill>
                  <a:schemeClr val="accent1"/>
                </a:solidFill>
              </a:rPr>
              <a:t> </a:t>
            </a:r>
            <a:r>
              <a:rPr sz="2800" spc="-10" dirty="0">
                <a:solidFill>
                  <a:schemeClr val="accent1"/>
                </a:solidFill>
              </a:rPr>
              <a:t>программы</a:t>
            </a:r>
            <a:endParaRPr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3432" y="93353"/>
            <a:ext cx="94386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ПЛАНИРУЕМЫЕ </a:t>
            </a:r>
            <a:r>
              <a:rPr sz="2400" spc="-75" dirty="0">
                <a:solidFill>
                  <a:schemeClr val="accent1"/>
                </a:solidFill>
              </a:rPr>
              <a:t>РЕЗУЛЬТАТЫ </a:t>
            </a:r>
            <a:r>
              <a:rPr sz="2400" dirty="0">
                <a:solidFill>
                  <a:schemeClr val="accent1"/>
                </a:solidFill>
              </a:rPr>
              <a:t>В </a:t>
            </a:r>
            <a:r>
              <a:rPr sz="2400" spc="-25" dirty="0">
                <a:solidFill>
                  <a:schemeClr val="accent1"/>
                </a:solidFill>
              </a:rPr>
              <a:t>РАБОЧЕЙ </a:t>
            </a:r>
            <a:r>
              <a:rPr sz="2400" spc="-20" dirty="0">
                <a:solidFill>
                  <a:schemeClr val="accent1"/>
                </a:solidFill>
              </a:rPr>
              <a:t>ПРОГРАММЕ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100" dirty="0">
                <a:solidFill>
                  <a:schemeClr val="accent1"/>
                </a:solidFill>
              </a:rPr>
              <a:t> </a:t>
            </a:r>
            <a:r>
              <a:rPr sz="2400" spc="-10" dirty="0">
                <a:solidFill>
                  <a:schemeClr val="accent1"/>
                </a:solidFill>
              </a:rPr>
              <a:t>ТЕХНОЛОГИИ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6565" y="1775117"/>
            <a:ext cx="11278870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При разработке рабочей программы по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технологии учитель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берет за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основу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планируемые 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результаты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обучения, 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которые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обозначены в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ПООП ООО:</a:t>
            </a:r>
            <a:endParaRPr sz="20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2000" spc="-5" dirty="0">
                <a:solidFill>
                  <a:srgbClr val="2E3695"/>
                </a:solidFill>
                <a:latin typeface="Calibri"/>
                <a:cs typeface="Calibri"/>
              </a:rPr>
              <a:t>Личностные </a:t>
            </a:r>
            <a:r>
              <a:rPr sz="2000" spc="-45" dirty="0">
                <a:solidFill>
                  <a:srgbClr val="2E3695"/>
                </a:solidFill>
                <a:latin typeface="Calibri"/>
                <a:cs typeface="Calibri"/>
              </a:rPr>
              <a:t>УУД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(включая Программу воспитания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социализации</a:t>
            </a:r>
            <a:r>
              <a:rPr sz="2000" spc="1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обучающихся).</a:t>
            </a:r>
            <a:endParaRPr sz="20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spcBef>
                <a:spcPts val="600"/>
              </a:spcBef>
              <a:buClr>
                <a:srgbClr val="171717"/>
              </a:buClr>
              <a:buChar char="-"/>
              <a:tabLst>
                <a:tab pos="134620" algn="l"/>
              </a:tabLst>
            </a:pPr>
            <a:r>
              <a:rPr sz="2000" spc="-10" dirty="0">
                <a:solidFill>
                  <a:srgbClr val="2E3695"/>
                </a:solidFill>
                <a:latin typeface="Calibri"/>
                <a:cs typeface="Calibri"/>
              </a:rPr>
              <a:t>Метапредметные </a:t>
            </a:r>
            <a:r>
              <a:rPr sz="2000" spc="-45" dirty="0">
                <a:solidFill>
                  <a:srgbClr val="2E3695"/>
                </a:solidFill>
                <a:latin typeface="Calibri"/>
                <a:cs typeface="Calibri"/>
              </a:rPr>
              <a:t>УУД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(познавательные,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регулятивные,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коммуникативные), </a:t>
            </a: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результаты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овладение</a:t>
            </a:r>
            <a:r>
              <a:rPr sz="2000" spc="1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основами</a:t>
            </a:r>
            <a:r>
              <a:rPr lang="ru-RU" sz="20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1717"/>
                </a:solidFill>
                <a:latin typeface="Calibri"/>
                <a:cs typeface="Calibri"/>
              </a:rPr>
              <a:t>читательской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грамотности;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навыки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работы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информацией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формирование основ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ИКТ-компетентности;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участие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в 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проектной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учебно-исследовательской</a:t>
            </a:r>
            <a:r>
              <a:rPr sz="20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деятельности.</a:t>
            </a:r>
            <a:endParaRPr sz="2000" dirty="0">
              <a:latin typeface="Calibri"/>
              <a:cs typeface="Calibri"/>
            </a:endParaRPr>
          </a:p>
          <a:p>
            <a:pPr marL="12700" marR="304165">
              <a:lnSpc>
                <a:spcPct val="100000"/>
              </a:lnSpc>
              <a:spcBef>
                <a:spcPts val="600"/>
              </a:spcBef>
              <a:buChar char="-"/>
              <a:tabLst>
                <a:tab pos="134620" algn="l"/>
              </a:tabLst>
            </a:pPr>
            <a:r>
              <a:rPr sz="2000" spc="-10" dirty="0">
                <a:solidFill>
                  <a:srgbClr val="2E3695"/>
                </a:solidFill>
                <a:latin typeface="Calibri"/>
                <a:cs typeface="Calibri"/>
              </a:rPr>
              <a:t>Предметные </a:t>
            </a:r>
            <a:r>
              <a:rPr sz="2000" spc="-20" dirty="0">
                <a:solidFill>
                  <a:srgbClr val="2E3695"/>
                </a:solidFill>
                <a:latin typeface="Calibri"/>
                <a:cs typeface="Calibri"/>
              </a:rPr>
              <a:t>результаты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(структурированы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конкретизированы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блокам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подблокам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учетом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содержания 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тематических</a:t>
            </a:r>
            <a:r>
              <a:rPr sz="20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модулей).</a:t>
            </a:r>
            <a:endParaRPr sz="2000" dirty="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Разработать вариативное (дополнительное)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содержание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учебной</a:t>
            </a:r>
            <a:r>
              <a:rPr sz="2000" b="1" spc="-114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программы: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211" y="5019029"/>
            <a:ext cx="116369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Этнокультурный</a:t>
            </a:r>
            <a:r>
              <a:rPr sz="20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компонент;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Специфика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перспективы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регионального развития</a:t>
            </a:r>
            <a:r>
              <a:rPr sz="2000" spc="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экономики;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«Школьный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компонент»: познавательные интересы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обучающихся,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возможности</a:t>
            </a:r>
            <a:r>
              <a:rPr sz="2000" spc="229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1717"/>
                </a:solidFill>
                <a:latin typeface="Calibri"/>
                <a:cs typeface="Calibri"/>
              </a:rPr>
              <a:t>материально-технической</a:t>
            </a:r>
            <a:r>
              <a:rPr lang="ru-RU" sz="20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оснащенности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, кадровые ресурсы (профессиональные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компетенции</a:t>
            </a:r>
            <a:r>
              <a:rPr sz="2000" spc="1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педагогов).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495" y="1201927"/>
            <a:ext cx="246379" cy="234950"/>
          </a:xfrm>
          <a:custGeom>
            <a:avLst/>
            <a:gdLst/>
            <a:ahLst/>
            <a:cxnLst/>
            <a:rect l="l" t="t" r="r" b="b"/>
            <a:pathLst>
              <a:path w="246379" h="234950">
                <a:moveTo>
                  <a:pt x="0" y="117348"/>
                </a:moveTo>
                <a:lnTo>
                  <a:pt x="9658" y="71687"/>
                </a:lnTo>
                <a:lnTo>
                  <a:pt x="35999" y="34385"/>
                </a:lnTo>
                <a:lnTo>
                  <a:pt x="75068" y="9227"/>
                </a:lnTo>
                <a:lnTo>
                  <a:pt x="122910" y="0"/>
                </a:lnTo>
                <a:lnTo>
                  <a:pt x="170752" y="9227"/>
                </a:lnTo>
                <a:lnTo>
                  <a:pt x="209821" y="34385"/>
                </a:lnTo>
                <a:lnTo>
                  <a:pt x="236162" y="71687"/>
                </a:lnTo>
                <a:lnTo>
                  <a:pt x="245821" y="117348"/>
                </a:lnTo>
                <a:lnTo>
                  <a:pt x="236162" y="162988"/>
                </a:lnTo>
                <a:lnTo>
                  <a:pt x="209821" y="200247"/>
                </a:lnTo>
                <a:lnTo>
                  <a:pt x="170752" y="225361"/>
                </a:lnTo>
                <a:lnTo>
                  <a:pt x="122910" y="234569"/>
                </a:lnTo>
                <a:lnTo>
                  <a:pt x="75068" y="225361"/>
                </a:lnTo>
                <a:lnTo>
                  <a:pt x="35999" y="200247"/>
                </a:lnTo>
                <a:lnTo>
                  <a:pt x="9658" y="162988"/>
                </a:lnTo>
                <a:lnTo>
                  <a:pt x="0" y="117348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029" y="117271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27" y="5019029"/>
            <a:ext cx="246379" cy="234950"/>
          </a:xfrm>
          <a:custGeom>
            <a:avLst/>
            <a:gdLst/>
            <a:ahLst/>
            <a:cxnLst/>
            <a:rect l="l" t="t" r="r" b="b"/>
            <a:pathLst>
              <a:path w="246379" h="234950">
                <a:moveTo>
                  <a:pt x="0" y="117221"/>
                </a:moveTo>
                <a:lnTo>
                  <a:pt x="9658" y="71580"/>
                </a:lnTo>
                <a:lnTo>
                  <a:pt x="35999" y="34321"/>
                </a:lnTo>
                <a:lnTo>
                  <a:pt x="75068" y="9207"/>
                </a:lnTo>
                <a:lnTo>
                  <a:pt x="122910" y="0"/>
                </a:lnTo>
                <a:lnTo>
                  <a:pt x="170752" y="9207"/>
                </a:lnTo>
                <a:lnTo>
                  <a:pt x="209821" y="34321"/>
                </a:lnTo>
                <a:lnTo>
                  <a:pt x="236162" y="71580"/>
                </a:lnTo>
                <a:lnTo>
                  <a:pt x="245821" y="117221"/>
                </a:lnTo>
                <a:lnTo>
                  <a:pt x="236162" y="162881"/>
                </a:lnTo>
                <a:lnTo>
                  <a:pt x="209821" y="200183"/>
                </a:lnTo>
                <a:lnTo>
                  <a:pt x="170752" y="225341"/>
                </a:lnTo>
                <a:lnTo>
                  <a:pt x="122910" y="234569"/>
                </a:lnTo>
                <a:lnTo>
                  <a:pt x="75068" y="225341"/>
                </a:lnTo>
                <a:lnTo>
                  <a:pt x="35999" y="200183"/>
                </a:lnTo>
                <a:lnTo>
                  <a:pt x="9658" y="162881"/>
                </a:lnTo>
                <a:lnTo>
                  <a:pt x="0" y="117221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9829" y="5019029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C3493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105" y="147320"/>
            <a:ext cx="1123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C3493"/>
                </a:solidFill>
                <a:latin typeface="Calibri"/>
                <a:cs typeface="Calibri"/>
              </a:rPr>
              <a:t>КОНЦЕПЦИЯ ПРЕПОДАВАНИЯ </a:t>
            </a:r>
            <a:r>
              <a:rPr sz="1800" b="1" spc="-5" dirty="0">
                <a:solidFill>
                  <a:srgbClr val="2C3493"/>
                </a:solidFill>
                <a:latin typeface="Calibri"/>
                <a:cs typeface="Calibri"/>
              </a:rPr>
              <a:t>ПРЕДМЕТНОЙ </a:t>
            </a:r>
            <a:r>
              <a:rPr sz="1800" b="1" spc="-15" dirty="0">
                <a:solidFill>
                  <a:srgbClr val="2C3493"/>
                </a:solidFill>
                <a:latin typeface="Calibri"/>
                <a:cs typeface="Calibri"/>
              </a:rPr>
              <a:t>ОБЛАСТИ </a:t>
            </a:r>
            <a:r>
              <a:rPr sz="1800" b="1" spc="-10" dirty="0">
                <a:solidFill>
                  <a:srgbClr val="2C3493"/>
                </a:solidFill>
                <a:latin typeface="Calibri"/>
                <a:cs typeface="Calibri"/>
              </a:rPr>
              <a:t>«ТЕХНОЛОГИЯ» </a:t>
            </a:r>
            <a:r>
              <a:rPr sz="1800" b="1" dirty="0">
                <a:solidFill>
                  <a:srgbClr val="2C3493"/>
                </a:solidFill>
                <a:latin typeface="Calibri"/>
                <a:cs typeface="Calibri"/>
              </a:rPr>
              <a:t>В</a:t>
            </a:r>
            <a:r>
              <a:rPr sz="1800" b="1" spc="125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C3493"/>
                </a:solidFill>
                <a:latin typeface="Calibri"/>
                <a:cs typeface="Calibri"/>
              </a:rPr>
              <a:t>ОБЩЕОБРАЗОВАТЕЛЬНЫХ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2C3493"/>
                </a:solidFill>
                <a:latin typeface="Calibri"/>
                <a:cs typeface="Calibri"/>
              </a:rPr>
              <a:t>ОРГАНИЗАЦИЯХ РОССИЙСКОЙ ФЕДЕРАЦИИ, </a:t>
            </a:r>
            <a:r>
              <a:rPr sz="1800" b="1" spc="-10" dirty="0">
                <a:solidFill>
                  <a:srgbClr val="2C3493"/>
                </a:solidFill>
                <a:latin typeface="Calibri"/>
                <a:cs typeface="Calibri"/>
              </a:rPr>
              <a:t>РЕАЛИЗУЮЩИХ </a:t>
            </a:r>
            <a:r>
              <a:rPr sz="1800" b="1" spc="-5" dirty="0">
                <a:solidFill>
                  <a:srgbClr val="2C3493"/>
                </a:solidFill>
                <a:latin typeface="Calibri"/>
                <a:cs typeface="Calibri"/>
              </a:rPr>
              <a:t>ОСНОВНЫЕ </a:t>
            </a:r>
            <a:r>
              <a:rPr sz="1800" b="1" spc="-20" dirty="0">
                <a:solidFill>
                  <a:srgbClr val="2C3493"/>
                </a:solidFill>
                <a:latin typeface="Calibri"/>
                <a:cs typeface="Calibri"/>
              </a:rPr>
              <a:t>ОБЩЕОБРАЗОВАТЕЛЬНЫЕ</a:t>
            </a:r>
            <a:r>
              <a:rPr sz="1800" b="1" spc="140" dirty="0">
                <a:solidFill>
                  <a:srgbClr val="2C349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C3493"/>
                </a:solidFill>
                <a:latin typeface="Calibri"/>
                <a:cs typeface="Calibri"/>
              </a:rPr>
              <a:t>ПРОГРАММЫ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9039" y="1492072"/>
            <a:ext cx="11151870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3464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i="1" spc="-10" dirty="0">
                <a:solidFill>
                  <a:srgbClr val="171717"/>
                </a:solidFill>
                <a:latin typeface="Calibri"/>
                <a:cs typeface="Calibri"/>
              </a:rPr>
              <a:t>Приказ </a:t>
            </a:r>
            <a:r>
              <a:rPr sz="2000" i="1" spc="-5" dirty="0">
                <a:solidFill>
                  <a:srgbClr val="171717"/>
                </a:solidFill>
                <a:latin typeface="Calibri"/>
                <a:cs typeface="Calibri"/>
              </a:rPr>
              <a:t>Министерства просвещения РФ от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18.02.2020 г., № 52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«Об утверждении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плана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мероприятий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по 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реализации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Концепции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преподавания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предметной области </a:t>
            </a:r>
            <a:r>
              <a:rPr sz="2000" spc="-25" dirty="0">
                <a:solidFill>
                  <a:srgbClr val="171717"/>
                </a:solidFill>
                <a:latin typeface="Calibri"/>
                <a:cs typeface="Calibri"/>
              </a:rPr>
              <a:t>«Технология»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образовательных организациях 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Российской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Федерации, реализующих основные общеобразовательные программы,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на 2020-2024</a:t>
            </a:r>
            <a:r>
              <a:rPr sz="2000" spc="1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годы,</a:t>
            </a:r>
            <a:endParaRPr sz="2000" dirty="0">
              <a:latin typeface="Calibri"/>
              <a:cs typeface="Calibri"/>
            </a:endParaRPr>
          </a:p>
          <a:p>
            <a:pPr marL="300355" marR="5080" indent="-1905">
              <a:lnSpc>
                <a:spcPct val="100000"/>
              </a:lnSpc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утвержденной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заседании Коллегии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Министерства просвещения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Российской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Федерации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24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декабря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2018 </a:t>
            </a:r>
            <a:r>
              <a:rPr sz="2000" spc="-25" dirty="0">
                <a:solidFill>
                  <a:srgbClr val="171717"/>
                </a:solidFill>
                <a:latin typeface="Calibri"/>
                <a:cs typeface="Calibri"/>
              </a:rPr>
              <a:t>г.»  </a:t>
            </a:r>
            <a:r>
              <a:rPr sz="2000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3"/>
              </a:rPr>
              <a:t>https://docs.edu.gov.ru/document/00001737e3eb943013c0e95113644904/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74320" marR="133985" indent="-26225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i="1" spc="-5" dirty="0">
                <a:solidFill>
                  <a:srgbClr val="171717"/>
                </a:solidFill>
                <a:latin typeface="Calibri"/>
                <a:cs typeface="Calibri"/>
              </a:rPr>
              <a:t>Письмо Министерства просвещения РФ от 28.02.2020 </a:t>
            </a:r>
            <a:r>
              <a:rPr sz="2000" i="1" dirty="0">
                <a:solidFill>
                  <a:srgbClr val="171717"/>
                </a:solidFill>
                <a:latin typeface="Calibri"/>
                <a:cs typeface="Calibri"/>
              </a:rPr>
              <a:t>г.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«Методические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рекомендации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для </a:t>
            </a:r>
            <a:r>
              <a:rPr sz="2000" spc="-15" dirty="0">
                <a:solidFill>
                  <a:srgbClr val="171717"/>
                </a:solidFill>
                <a:latin typeface="Calibri"/>
                <a:cs typeface="Calibri"/>
              </a:rPr>
              <a:t>руководителей 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педагогических работников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общеобразовательных организаций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работе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с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обновленной</a:t>
            </a:r>
            <a:r>
              <a:rPr sz="2000" spc="17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171717"/>
                </a:solidFill>
                <a:latin typeface="Calibri"/>
                <a:cs typeface="Calibri"/>
              </a:rPr>
              <a:t>Примерной</a:t>
            </a:r>
            <a:r>
              <a:rPr lang="ru-RU" sz="2000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71717"/>
                </a:solidFill>
                <a:latin typeface="Calibri"/>
                <a:cs typeface="Calibri"/>
              </a:rPr>
              <a:t>основной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образовательной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программой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предметной области</a:t>
            </a:r>
            <a:r>
              <a:rPr sz="2000" spc="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«Технология»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6725" y="1457990"/>
          <a:ext cx="10887075" cy="51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34" y="251811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Обновленное</a:t>
            </a:r>
            <a:r>
              <a:rPr lang="ru-RU" dirty="0"/>
              <a:t> содержание курса технология. </a:t>
            </a:r>
            <a:br>
              <a:rPr lang="ru-RU" dirty="0"/>
            </a:br>
            <a:r>
              <a:rPr lang="ru-RU" dirty="0"/>
              <a:t>Интеграция с центрами «точка роста»</a:t>
            </a:r>
          </a:p>
        </p:txBody>
      </p:sp>
      <p:pic>
        <p:nvPicPr>
          <p:cNvPr id="20482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830" y="2688771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4373" y="2694343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830" y="4512256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0831" y="4512255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8830" y="6099874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7345" y="6099874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1430" y="4512255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ortal.iv-edu.ru/dep/mouojuga/yugskiyrn_talickaya/commondocs/%D0%A1%D0%B0%D0%B9%D1%82/%D0%A2%D0%BE%D1%87%D0%BA%D0%B0%20%D0%A0%D0%BE%D1%81%D1%82%D0%B0/%D0%93%D0%B0%D0%BB%D0%B5%D1%80%D0%B5%D1%8F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7344" y="4512254"/>
            <a:ext cx="1545771" cy="5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52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Алла\Desktop\metodichka_5-9kl_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236" y="4018510"/>
            <a:ext cx="1275546" cy="1767229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002" y="5858437"/>
            <a:ext cx="10911840" cy="773214"/>
          </a:xfrm>
        </p:spPr>
        <p:txBody>
          <a:bodyPr>
            <a:noAutofit/>
          </a:bodyPr>
          <a:lstStyle/>
          <a:p>
            <a:r>
              <a:rPr lang="ru-RU" sz="2400" dirty="0"/>
              <a:t>Линия УМК «Технология» под ред. В.М. Казакевича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4098" y="809588"/>
            <a:ext cx="52559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Состав УМК </a:t>
            </a:r>
          </a:p>
          <a:p>
            <a:r>
              <a:rPr lang="ru-RU" sz="2000" dirty="0"/>
              <a:t>• Рабочие программы </a:t>
            </a:r>
          </a:p>
          <a:p>
            <a:r>
              <a:rPr lang="ru-RU" sz="2000" dirty="0"/>
              <a:t>• Учебник </a:t>
            </a:r>
          </a:p>
          <a:p>
            <a:r>
              <a:rPr lang="ru-RU" sz="2000" dirty="0"/>
              <a:t>• Электронная форма учебника </a:t>
            </a:r>
          </a:p>
          <a:p>
            <a:r>
              <a:rPr lang="ru-RU" sz="2000" dirty="0"/>
              <a:t>• </a:t>
            </a:r>
            <a:r>
              <a:rPr lang="ru-RU" sz="2000" b="1" dirty="0">
                <a:solidFill>
                  <a:srgbClr val="FF0000"/>
                </a:solidFill>
              </a:rPr>
              <a:t>Проекты и кейсы (НОВИНКА!)</a:t>
            </a:r>
          </a:p>
          <a:p>
            <a:r>
              <a:rPr lang="ru-RU" sz="2000" dirty="0"/>
              <a:t>• Моя будущая профессия. Тесты по профессиональной ориентации школьников</a:t>
            </a:r>
          </a:p>
          <a:p>
            <a:r>
              <a:rPr lang="ru-RU" sz="2000" dirty="0"/>
              <a:t>• Методическое пособие </a:t>
            </a:r>
          </a:p>
          <a:p>
            <a:endParaRPr lang="ru-RU" sz="2000" dirty="0"/>
          </a:p>
        </p:txBody>
      </p:sp>
      <p:pic>
        <p:nvPicPr>
          <p:cNvPr id="9" name="Picture 2" descr="C:\Users\Алла\Desktop\techno_progr_5_9kl_sid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19" y="3865560"/>
            <a:ext cx="1330848" cy="1768765"/>
          </a:xfrm>
          <a:prstGeom prst="rect">
            <a:avLst/>
          </a:prstGeom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40" y="1361304"/>
            <a:ext cx="2109031" cy="22152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22" y="1571091"/>
            <a:ext cx="2218700" cy="2330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2" y="1985167"/>
            <a:ext cx="2218701" cy="2330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2" y="2356102"/>
            <a:ext cx="2255914" cy="23695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17" y="3891142"/>
            <a:ext cx="1353156" cy="1768124"/>
          </a:xfrm>
          <a:prstGeom prst="rect">
            <a:avLst/>
          </a:prstGeom>
          <a:noFill/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1" y="4297555"/>
            <a:ext cx="1390462" cy="1766788"/>
          </a:xfrm>
          <a:prstGeom prst="rect">
            <a:avLst/>
          </a:prstGeom>
          <a:noFill/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https://shop.prosv.ru/content/images/thumbs/0035213_mo-budua-professi-testy-po-professionalnoj-orientacii-kolnikov-9-klass_55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60" y="4035804"/>
            <a:ext cx="1407356" cy="1767229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hop.prosv.ru/content/images/thumbs/0029646_55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11" y="3865559"/>
            <a:ext cx="1331398" cy="1768765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25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17487"/>
            <a:ext cx="10911840" cy="1051560"/>
          </a:xfrm>
        </p:spPr>
        <p:txBody>
          <a:bodyPr/>
          <a:lstStyle/>
          <a:p>
            <a:r>
              <a:rPr lang="ru-RU" dirty="0"/>
              <a:t>Особенности линии УМК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7993"/>
            <a:ext cx="3789023" cy="48700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9297" y="1389038"/>
            <a:ext cx="859299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Знакомит учащихся не только с традиционными технологиями (обработка древесины, металлов, тканей, пищевых продуктов), но и с миром современных технологий.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Содержание курса переводит учащихся от технологий ручного труда в 5–7 классах к развивающимся и перспективным технологиям в 8–9 классах (</a:t>
            </a:r>
            <a:r>
              <a:rPr lang="ru-RU" dirty="0" err="1"/>
              <a:t>нанотехнология</a:t>
            </a:r>
            <a:r>
              <a:rPr lang="ru-RU" dirty="0"/>
              <a:t>, робототехника, технология 3D-формообразования и пр.).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Даёт возможность формирования учебных групп по интересам, руководствуясь не только гендерным признаком.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Содержит лабораторно-практические, исследовательские, проектные и творческие задания для работы в учебных кабинетах, мастерских и на пришкольном участке.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Включает актуальную информацию о мире профессий в различных сферах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1405188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" y="-101023"/>
            <a:ext cx="10911840" cy="1051560"/>
          </a:xfrm>
        </p:spPr>
        <p:txBody>
          <a:bodyPr/>
          <a:lstStyle/>
          <a:p>
            <a:r>
              <a:rPr lang="ru-RU" dirty="0"/>
              <a:t>ПООП ООО. Модульная 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224357"/>
            <a:ext cx="11160278" cy="9353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dirty="0"/>
              <a:t>Содержание предметной области «Технология» выстроено в модульной структуре, которая обеспечивает </a:t>
            </a:r>
            <a:r>
              <a:rPr lang="ru-RU" sz="2400" dirty="0">
                <a:solidFill>
                  <a:srgbClr val="FF0000"/>
                </a:solidFill>
              </a:rPr>
              <a:t>возможность вариативного и уровневого освоения </a:t>
            </a:r>
            <a:r>
              <a:rPr lang="ru-RU" sz="2400" dirty="0"/>
              <a:t>образовательных модулей рабочей программы, учитывающей потребности обучающихся, компетенции преподавателя, специфику материально-технического обеспечения и специфику научно-технологического развития в регионе.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52501"/>
              </p:ext>
            </p:extLst>
          </p:nvPr>
        </p:nvGraphicFramePr>
        <p:xfrm>
          <a:off x="1076236" y="2194547"/>
          <a:ext cx="896637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5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ПООП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УМК «Технология. 5-9 классы» под ред. В.М. Казакевича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44"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«Производство и технологии»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«Производство»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«Технология»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«Технологии обработки материалов, пищевых продуктов»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/>
                        <a:t>Модуль «Технологии получения, обработки, преобразования и использования материалов»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Модуль «Технологии обработки пищевых продуктов»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«Компьютерная графика, черчение»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Модуль «</a:t>
                      </a:r>
                      <a:r>
                        <a:rPr lang="ru-RU" sz="1200" dirty="0"/>
                        <a:t>Методы и средства творческой проектной деятельности»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«Технология»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«3D-моделирование, </a:t>
                      </a:r>
                      <a:r>
                        <a:rPr lang="ru-RU" sz="1200" dirty="0" err="1"/>
                        <a:t>прототипирование</a:t>
                      </a:r>
                      <a:r>
                        <a:rPr lang="ru-RU" sz="1200" dirty="0"/>
                        <a:t> и макетирование»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«Техника»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Модуль «Технологии получения, обработки, преобразования и использования материалов»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«Робототехника»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«Техника»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«Автоматизированные системы»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Модуль «Техника»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8393" y="5405860"/>
            <a:ext cx="105373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Calibri" panose="020F0502020204030204"/>
              </a:rPr>
              <a:t>Дополнительные модули (технологии, которые соответствуют тенденциям научно-технологического развития региона)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89567"/>
              </p:ext>
            </p:extLst>
          </p:nvPr>
        </p:nvGraphicFramePr>
        <p:xfrm>
          <a:off x="1030012" y="6013009"/>
          <a:ext cx="9058825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ПООП 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УМК «Технология. 5-9 классы» под ред. В.М. Казакевича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55"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«Растениеводство»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«Растениеводство»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36"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«Животноводство»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Модуль «Животноводство»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Группа 31"/>
          <p:cNvGrpSpPr/>
          <p:nvPr/>
        </p:nvGrpSpPr>
        <p:grpSpPr>
          <a:xfrm>
            <a:off x="159293" y="3183970"/>
            <a:ext cx="838200" cy="1018629"/>
            <a:chOff x="684213" y="839788"/>
            <a:chExt cx="1165225" cy="1416049"/>
          </a:xfrm>
        </p:grpSpPr>
        <p:sp>
          <p:nvSpPr>
            <p:cNvPr id="8" name="Freeform 4502"/>
            <p:cNvSpPr>
              <a:spLocks/>
            </p:cNvSpPr>
            <p:nvPr/>
          </p:nvSpPr>
          <p:spPr bwMode="auto">
            <a:xfrm>
              <a:off x="874713" y="839788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8FD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9" name="Freeform 4503"/>
            <p:cNvSpPr>
              <a:spLocks/>
            </p:cNvSpPr>
            <p:nvPr/>
          </p:nvSpPr>
          <p:spPr bwMode="auto">
            <a:xfrm>
              <a:off x="1658938" y="839788"/>
              <a:ext cx="190500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0" name="Freeform 4504"/>
            <p:cNvSpPr>
              <a:spLocks/>
            </p:cNvSpPr>
            <p:nvPr/>
          </p:nvSpPr>
          <p:spPr bwMode="auto">
            <a:xfrm>
              <a:off x="684213" y="1031875"/>
              <a:ext cx="974725" cy="1223962"/>
            </a:xfrm>
            <a:custGeom>
              <a:avLst/>
              <a:gdLst/>
              <a:ahLst/>
              <a:cxnLst>
                <a:cxn ang="0">
                  <a:pos x="0" y="4605"/>
                </a:cxn>
                <a:cxn ang="0">
                  <a:pos x="3689" y="4605"/>
                </a:cxn>
                <a:cxn ang="0">
                  <a:pos x="3689" y="724"/>
                </a:cxn>
                <a:cxn ang="0">
                  <a:pos x="2965" y="0"/>
                </a:cxn>
                <a:cxn ang="0">
                  <a:pos x="0" y="0"/>
                </a:cxn>
                <a:cxn ang="0">
                  <a:pos x="0" y="4605"/>
                </a:cxn>
              </a:cxnLst>
              <a:rect l="0" t="0" r="r" b="b"/>
              <a:pathLst>
                <a:path w="3689" h="4605">
                  <a:moveTo>
                    <a:pt x="0" y="4605"/>
                  </a:moveTo>
                  <a:lnTo>
                    <a:pt x="3689" y="4605"/>
                  </a:lnTo>
                  <a:lnTo>
                    <a:pt x="3689" y="724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0" y="4605"/>
                  </a:lnTo>
                  <a:close/>
                </a:path>
              </a:pathLst>
            </a:custGeom>
            <a:solidFill>
              <a:srgbClr val="F2F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sp>
          <p:nvSpPr>
            <p:cNvPr id="11" name="Freeform 4505"/>
            <p:cNvSpPr>
              <a:spLocks/>
            </p:cNvSpPr>
            <p:nvPr/>
          </p:nvSpPr>
          <p:spPr bwMode="auto">
            <a:xfrm>
              <a:off x="1466851" y="1031875"/>
              <a:ext cx="192088" cy="192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4"/>
                </a:cxn>
                <a:cxn ang="0">
                  <a:pos x="724" y="724"/>
                </a:cxn>
                <a:cxn ang="0">
                  <a:pos x="0" y="0"/>
                </a:cxn>
              </a:cxnLst>
              <a:rect l="0" t="0" r="r" b="b"/>
              <a:pathLst>
                <a:path w="724" h="724">
                  <a:moveTo>
                    <a:pt x="0" y="0"/>
                  </a:moveTo>
                  <a:lnTo>
                    <a:pt x="0" y="724"/>
                  </a:lnTo>
                  <a:lnTo>
                    <a:pt x="724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3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hangingPunct="1"/>
              <a:endParaRPr lang="ru-RU" sz="1800" kern="1200">
                <a:solidFill>
                  <a:prstClr val="black"/>
                </a:solidFill>
              </a:endParaRPr>
            </a:p>
          </p:txBody>
        </p:sp>
        <p:pic>
          <p:nvPicPr>
            <p:cNvPr id="12" name="Picture 45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7413" y="1333500"/>
              <a:ext cx="563563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33" y="2276884"/>
            <a:ext cx="2109031" cy="22152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35" y="3235066"/>
            <a:ext cx="2255914" cy="23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4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42" y="1840294"/>
            <a:ext cx="1685148" cy="2201927"/>
          </a:xfrm>
          <a:prstGeom prst="rect">
            <a:avLst/>
          </a:prstGeom>
          <a:noFill/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/>
          <a:stretch/>
        </p:blipFill>
        <p:spPr>
          <a:xfrm>
            <a:off x="258296" y="1506920"/>
            <a:ext cx="1665236" cy="2201927"/>
          </a:xfrm>
          <a:prstGeom prst="rect">
            <a:avLst/>
          </a:prstGeom>
          <a:noFill/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9702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Линия УМК «Технология» под ред. В.М. Казакевича</a:t>
            </a:r>
          </a:p>
        </p:txBody>
      </p:sp>
      <p:pic>
        <p:nvPicPr>
          <p:cNvPr id="17" name="Picture 6" descr="C:\Users\ATolmacheva\Desktop\Тесты по профориентации. 9 кла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956" y="4459042"/>
            <a:ext cx="1529741" cy="220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Tolmacheva\Desktop\Тесты по профориентации. 8 клас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65" y="3992878"/>
            <a:ext cx="1595036" cy="220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23" y="4101924"/>
            <a:ext cx="81602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Моя будущая профессия. Тесты по профессиональной ориентации школьников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Пособия разработаны специалистами центра тестирования и развития «Гуманитарные технологии».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Пособия содержат специально разработанные тесты, которые помогут учащимся более точно определить свои интересы, склонности и способности для выбора профессии.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 основе полученных результатов в пособиях предлагаются конкретные рекомендации по построению образовательного маршрута.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Пособия адресованы школьникам, родителям и педагогам.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8357" y="1438333"/>
            <a:ext cx="800298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Технология. Проекты и кейсы. 5 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пособии представлены практические, исследовательские и проектные задания, дополняющие разделы учебника.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Задания дают возможность сформировать у школьников прикладную технологическую грамотность, а также критическое и креативное мышление.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Выполнять задания можно как в учебных кабинетах и мастерских, так и на пришкольном участке.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Пособие адресовано учащимся и предназначено для организации учителем разнообразной практической работы на уроках.</a:t>
            </a:r>
          </a:p>
        </p:txBody>
      </p:sp>
    </p:spTree>
    <p:extLst>
      <p:ext uri="{BB962C8B-B14F-4D97-AF65-F5344CB8AC3E}">
        <p14:creationId xmlns:p14="http://schemas.microsoft.com/office/powerpoint/2010/main" val="292604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155257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Пользуйтесь возможностями сайта </a:t>
            </a:r>
            <a:br>
              <a:rPr lang="ru-RU" dirty="0"/>
            </a:br>
            <a:r>
              <a:rPr lang="en-US" dirty="0" err="1">
                <a:solidFill>
                  <a:srgbClr val="FF0000"/>
                </a:solidFill>
              </a:rPr>
              <a:t>Technology.Prosv.Ru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5634" y="1463040"/>
            <a:ext cx="4918166" cy="471392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Знакомьтесь</a:t>
            </a:r>
            <a:r>
              <a:rPr lang="ru-RU" dirty="0">
                <a:latin typeface="+mj-lt"/>
              </a:rPr>
              <a:t> с новинками по технологии, профориентации и </a:t>
            </a:r>
            <a:r>
              <a:rPr lang="ru-RU" dirty="0" err="1">
                <a:latin typeface="+mj-lt"/>
              </a:rPr>
              <a:t>волонтерству</a:t>
            </a:r>
            <a:endParaRPr lang="ru-RU" dirty="0">
              <a:latin typeface="+mj-lt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Скачивайте</a:t>
            </a:r>
            <a:r>
              <a:rPr lang="ru-RU" dirty="0">
                <a:latin typeface="+mj-lt"/>
              </a:rPr>
              <a:t> рабочие программы и технологические карты изделий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Регистрируйтесь</a:t>
            </a:r>
            <a:r>
              <a:rPr lang="ru-RU" dirty="0">
                <a:latin typeface="+mj-lt"/>
              </a:rPr>
              <a:t> на онлайн-мероприятия и получайте сертификаты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Публикуйте</a:t>
            </a:r>
            <a:r>
              <a:rPr lang="ru-RU" dirty="0">
                <a:latin typeface="+mj-lt"/>
              </a:rPr>
              <a:t> свои авторские учебно-методические разработки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Участвуйте</a:t>
            </a:r>
            <a:r>
              <a:rPr lang="ru-RU" dirty="0">
                <a:latin typeface="+mj-lt"/>
              </a:rPr>
              <a:t> в конкурсах, акциях и опросах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Обращайтесь</a:t>
            </a:r>
            <a:r>
              <a:rPr lang="ru-RU" dirty="0">
                <a:latin typeface="+mj-lt"/>
              </a:rPr>
              <a:t> по возникшим вопросам в редакцию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Читайте</a:t>
            </a:r>
            <a:r>
              <a:rPr lang="ru-RU" dirty="0">
                <a:latin typeface="+mj-lt"/>
              </a:rPr>
              <a:t> актуальные новости в сфере технологического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829" y="1558834"/>
            <a:ext cx="5998413" cy="314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900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95698" y="5279356"/>
            <a:ext cx="5532408" cy="1388863"/>
          </a:xfrm>
          <a:prstGeom prst="rect">
            <a:avLst/>
          </a:prstGeom>
          <a:solidFill>
            <a:srgbClr val="EC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1528779"/>
            <a:ext cx="9448800" cy="48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ПОЛЬЗУЙТЕСЬ ВОЗМОЖНОСТЯМИ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ЭЛЕКТРОННОЙ ФОРМЫ УЧЕБНИКОВ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164970" y="5675622"/>
            <a:ext cx="4307468" cy="863388"/>
            <a:chOff x="3271837" y="5157192"/>
            <a:chExt cx="5683807" cy="106924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https://media.prosv.ru/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3420" y="5718438"/>
              <a:ext cx="64317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139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u-mytyshi.ru/main/images/%D0%9B%D0%BE%D0%B3%D0%BE%20-%20%D0%A0%D0%BE%D1%81%D1%81%D0%B8%D0%B9%D1%81%D0%BA%D0%B0%D1%8F%20%D1%8D%D0%BB%D0%B5%D0%BA%D1%82%D1%80%D0%BE%D0%BD%D0%BD%D0%B0%D1%8F%20%D1%88%D0%BA%D0%BE%D0%BB%D0%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19" y="2170831"/>
            <a:ext cx="6217431" cy="25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ПО НАШИМ УЧЕБНИКАМ РАЗРАБОТАНЫ </a:t>
            </a:r>
            <a:br>
              <a:rPr lang="ru-RU" b="0" dirty="0"/>
            </a:br>
            <a:r>
              <a:rPr lang="ru-RU" b="0" dirty="0"/>
              <a:t>ИНТЕРАКТИВНЫЕ УРОКИ В РЭШ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6" y="2078182"/>
            <a:ext cx="2606603" cy="2737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1" y="2298112"/>
            <a:ext cx="2742145" cy="288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6" y="2712188"/>
            <a:ext cx="2742145" cy="2880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7" y="3086565"/>
            <a:ext cx="2788139" cy="292861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366326" y="5313569"/>
            <a:ext cx="6271492" cy="863388"/>
            <a:chOff x="3271837" y="5157192"/>
            <a:chExt cx="5683807" cy="10692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271837" y="5157192"/>
              <a:ext cx="5683807" cy="79208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ru-RU"/>
              </a:defPPr>
              <a:lvl1pPr marL="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21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71BC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  <a:sym typeface="Helvetica Light"/>
                </a:rPr>
                <a:t>https://resh.edu.ru/subject/8/5/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3420" y="5718438"/>
              <a:ext cx="643172" cy="50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54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05" y="139699"/>
            <a:ext cx="10003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C3493"/>
                </a:solidFill>
              </a:rPr>
              <a:t>УЧЕБНИКИ </a:t>
            </a:r>
            <a:r>
              <a:rPr sz="2800" spc="-5" dirty="0">
                <a:solidFill>
                  <a:srgbClr val="2C3493"/>
                </a:solidFill>
              </a:rPr>
              <a:t>ПО</a:t>
            </a:r>
            <a:r>
              <a:rPr sz="2800" spc="-20" dirty="0">
                <a:solidFill>
                  <a:srgbClr val="2C3493"/>
                </a:solidFill>
              </a:rPr>
              <a:t> </a:t>
            </a:r>
            <a:r>
              <a:rPr sz="2800" spc="-15" dirty="0">
                <a:solidFill>
                  <a:srgbClr val="2C3493"/>
                </a:solidFill>
              </a:rPr>
              <a:t>ТЕХНОЛОГИИ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52622" y="1359408"/>
            <a:ext cx="2627630" cy="3420110"/>
            <a:chOff x="452622" y="1359408"/>
            <a:chExt cx="2627630" cy="3420110"/>
          </a:xfrm>
        </p:grpSpPr>
        <p:sp>
          <p:nvSpPr>
            <p:cNvPr id="4" name="object 4"/>
            <p:cNvSpPr/>
            <p:nvPr/>
          </p:nvSpPr>
          <p:spPr>
            <a:xfrm>
              <a:off x="452622" y="1359408"/>
              <a:ext cx="2627386" cy="3419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374" y="1385951"/>
              <a:ext cx="2520315" cy="33124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4611" y="1381125"/>
              <a:ext cx="2529840" cy="3322320"/>
            </a:xfrm>
            <a:custGeom>
              <a:avLst/>
              <a:gdLst/>
              <a:ahLst/>
              <a:cxnLst/>
              <a:rect l="l" t="t" r="r" b="b"/>
              <a:pathLst>
                <a:path w="2529840" h="3322320">
                  <a:moveTo>
                    <a:pt x="0" y="3321939"/>
                  </a:moveTo>
                  <a:lnTo>
                    <a:pt x="2529840" y="3321939"/>
                  </a:lnTo>
                  <a:lnTo>
                    <a:pt x="2529840" y="0"/>
                  </a:lnTo>
                  <a:lnTo>
                    <a:pt x="0" y="0"/>
                  </a:lnTo>
                  <a:lnTo>
                    <a:pt x="0" y="3321939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0705" y="4927854"/>
            <a:ext cx="3277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УМК </a:t>
            </a:r>
            <a:r>
              <a:rPr sz="1800" spc="-30" dirty="0">
                <a:latin typeface="Calibri"/>
                <a:cs typeface="Calibri"/>
              </a:rPr>
              <a:t>Глозман </a:t>
            </a:r>
            <a:r>
              <a:rPr sz="1800" spc="-5" dirty="0">
                <a:latin typeface="Calibri"/>
                <a:cs typeface="Calibri"/>
              </a:rPr>
              <a:t>Е.С., </a:t>
            </a:r>
            <a:r>
              <a:rPr sz="1800" spc="-15" dirty="0">
                <a:latin typeface="Calibri"/>
                <a:cs typeface="Calibri"/>
              </a:rPr>
              <a:t>Хотунцев </a:t>
            </a:r>
            <a:r>
              <a:rPr sz="1800" spc="-10" dirty="0">
                <a:latin typeface="Calibri"/>
                <a:cs typeface="Calibri"/>
              </a:rPr>
              <a:t>Ю.Л.,  Кожина О.А. </a:t>
            </a:r>
            <a:r>
              <a:rPr sz="1800" dirty="0">
                <a:latin typeface="Calibri"/>
                <a:cs typeface="Calibri"/>
              </a:rPr>
              <a:t>и др. </a:t>
            </a:r>
            <a:r>
              <a:rPr sz="1800" spc="-5" dirty="0">
                <a:latin typeface="Calibri"/>
                <a:cs typeface="Calibri"/>
              </a:rPr>
              <a:t>(5-9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кл.)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23227" y="1359412"/>
            <a:ext cx="2700655" cy="3348354"/>
            <a:chOff x="4523227" y="1359412"/>
            <a:chExt cx="2700655" cy="3348354"/>
          </a:xfrm>
        </p:grpSpPr>
        <p:sp>
          <p:nvSpPr>
            <p:cNvPr id="9" name="object 9"/>
            <p:cNvSpPr/>
            <p:nvPr/>
          </p:nvSpPr>
          <p:spPr>
            <a:xfrm>
              <a:off x="4523227" y="1359412"/>
              <a:ext cx="2700538" cy="3348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0410" y="1385951"/>
              <a:ext cx="2592324" cy="32404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5584" y="1381125"/>
              <a:ext cx="2602230" cy="3249930"/>
            </a:xfrm>
            <a:custGeom>
              <a:avLst/>
              <a:gdLst/>
              <a:ahLst/>
              <a:cxnLst/>
              <a:rect l="l" t="t" r="r" b="b"/>
              <a:pathLst>
                <a:path w="2602229" h="3249929">
                  <a:moveTo>
                    <a:pt x="0" y="3249930"/>
                  </a:moveTo>
                  <a:lnTo>
                    <a:pt x="2601848" y="3249930"/>
                  </a:lnTo>
                  <a:lnTo>
                    <a:pt x="2601848" y="0"/>
                  </a:lnTo>
                  <a:lnTo>
                    <a:pt x="0" y="0"/>
                  </a:lnTo>
                  <a:lnTo>
                    <a:pt x="0" y="324993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31589" y="4927854"/>
            <a:ext cx="3028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4430" marR="5080" indent="-11423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УМК </a:t>
            </a:r>
            <a:r>
              <a:rPr sz="1800" spc="-25" dirty="0">
                <a:latin typeface="Calibri"/>
                <a:cs typeface="Calibri"/>
              </a:rPr>
              <a:t>Тищенко А.Т., </a:t>
            </a:r>
            <a:r>
              <a:rPr sz="1800" spc="-5" dirty="0">
                <a:latin typeface="Calibri"/>
                <a:cs typeface="Calibri"/>
              </a:rPr>
              <a:t>Синица Н.В.  (5-9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кл.)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17274" y="1325884"/>
            <a:ext cx="2563495" cy="3348354"/>
            <a:chOff x="8717274" y="1325884"/>
            <a:chExt cx="2563495" cy="3348354"/>
          </a:xfrm>
        </p:grpSpPr>
        <p:sp>
          <p:nvSpPr>
            <p:cNvPr id="14" name="object 14"/>
            <p:cNvSpPr/>
            <p:nvPr/>
          </p:nvSpPr>
          <p:spPr>
            <a:xfrm>
              <a:off x="8717274" y="1325884"/>
              <a:ext cx="2563378" cy="33482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43442" y="1352423"/>
              <a:ext cx="2456053" cy="3240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38616" y="1347597"/>
              <a:ext cx="2465705" cy="3249930"/>
            </a:xfrm>
            <a:custGeom>
              <a:avLst/>
              <a:gdLst/>
              <a:ahLst/>
              <a:cxnLst/>
              <a:rect l="l" t="t" r="r" b="b"/>
              <a:pathLst>
                <a:path w="2465704" h="3249929">
                  <a:moveTo>
                    <a:pt x="0" y="3249929"/>
                  </a:moveTo>
                  <a:lnTo>
                    <a:pt x="2465578" y="3249929"/>
                  </a:lnTo>
                  <a:lnTo>
                    <a:pt x="2465578" y="0"/>
                  </a:lnTo>
                  <a:lnTo>
                    <a:pt x="0" y="0"/>
                  </a:lnTo>
                  <a:lnTo>
                    <a:pt x="0" y="3249929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42781" y="4793360"/>
            <a:ext cx="3274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4110" marR="5080" indent="-11220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УМК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Симоненко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В.Д., Матяш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Н.В.  (10-11</a:t>
            </a:r>
            <a:r>
              <a:rPr sz="1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кл.)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981058" y="5645505"/>
            <a:ext cx="2218690" cy="349885"/>
          </a:xfrm>
          <a:custGeom>
            <a:avLst/>
            <a:gdLst/>
            <a:ahLst/>
            <a:cxnLst/>
            <a:rect l="l" t="t" r="r" b="b"/>
            <a:pathLst>
              <a:path w="2218690" h="349885">
                <a:moveTo>
                  <a:pt x="2160143" y="0"/>
                </a:moveTo>
                <a:lnTo>
                  <a:pt x="58166" y="0"/>
                </a:lnTo>
                <a:lnTo>
                  <a:pt x="35522" y="4574"/>
                </a:lnTo>
                <a:lnTo>
                  <a:pt x="17033" y="17049"/>
                </a:lnTo>
                <a:lnTo>
                  <a:pt x="4570" y="35554"/>
                </a:lnTo>
                <a:lnTo>
                  <a:pt x="0" y="58216"/>
                </a:lnTo>
                <a:lnTo>
                  <a:pt x="0" y="291045"/>
                </a:lnTo>
                <a:lnTo>
                  <a:pt x="4570" y="313702"/>
                </a:lnTo>
                <a:lnTo>
                  <a:pt x="17033" y="332208"/>
                </a:lnTo>
                <a:lnTo>
                  <a:pt x="35522" y="344686"/>
                </a:lnTo>
                <a:lnTo>
                  <a:pt x="58166" y="349262"/>
                </a:lnTo>
                <a:lnTo>
                  <a:pt x="2160143" y="349262"/>
                </a:lnTo>
                <a:lnTo>
                  <a:pt x="2182860" y="344686"/>
                </a:lnTo>
                <a:lnTo>
                  <a:pt x="2201386" y="332208"/>
                </a:lnTo>
                <a:lnTo>
                  <a:pt x="2213864" y="313702"/>
                </a:lnTo>
                <a:lnTo>
                  <a:pt x="2218436" y="291045"/>
                </a:lnTo>
                <a:lnTo>
                  <a:pt x="2218436" y="58216"/>
                </a:lnTo>
                <a:lnTo>
                  <a:pt x="2213864" y="35554"/>
                </a:lnTo>
                <a:lnTo>
                  <a:pt x="2201386" y="17049"/>
                </a:lnTo>
                <a:lnTo>
                  <a:pt x="2182860" y="4574"/>
                </a:lnTo>
                <a:lnTo>
                  <a:pt x="2160143" y="0"/>
                </a:lnTo>
                <a:close/>
              </a:path>
            </a:pathLst>
          </a:custGeom>
          <a:solidFill>
            <a:srgbClr val="2E3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422383" y="5690108"/>
            <a:ext cx="16821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ФПУ - №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2.3.1.1.8.1.1.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6295" y="5668860"/>
            <a:ext cx="2218690" cy="349250"/>
          </a:xfrm>
          <a:custGeom>
            <a:avLst/>
            <a:gdLst/>
            <a:ahLst/>
            <a:cxnLst/>
            <a:rect l="l" t="t" r="r" b="b"/>
            <a:pathLst>
              <a:path w="2218690" h="349250">
                <a:moveTo>
                  <a:pt x="2160257" y="0"/>
                </a:moveTo>
                <a:lnTo>
                  <a:pt x="58204" y="0"/>
                </a:lnTo>
                <a:lnTo>
                  <a:pt x="35549" y="4574"/>
                </a:lnTo>
                <a:lnTo>
                  <a:pt x="17048" y="17048"/>
                </a:lnTo>
                <a:lnTo>
                  <a:pt x="4574" y="35549"/>
                </a:lnTo>
                <a:lnTo>
                  <a:pt x="0" y="58204"/>
                </a:lnTo>
                <a:lnTo>
                  <a:pt x="0" y="291045"/>
                </a:lnTo>
                <a:lnTo>
                  <a:pt x="4574" y="313700"/>
                </a:lnTo>
                <a:lnTo>
                  <a:pt x="17048" y="332201"/>
                </a:lnTo>
                <a:lnTo>
                  <a:pt x="35549" y="344675"/>
                </a:lnTo>
                <a:lnTo>
                  <a:pt x="58204" y="349249"/>
                </a:lnTo>
                <a:lnTo>
                  <a:pt x="2160257" y="349249"/>
                </a:lnTo>
                <a:lnTo>
                  <a:pt x="2182901" y="344675"/>
                </a:lnTo>
                <a:lnTo>
                  <a:pt x="2201389" y="332201"/>
                </a:lnTo>
                <a:lnTo>
                  <a:pt x="2213853" y="313700"/>
                </a:lnTo>
                <a:lnTo>
                  <a:pt x="2218423" y="291045"/>
                </a:lnTo>
                <a:lnTo>
                  <a:pt x="2218423" y="58204"/>
                </a:lnTo>
                <a:lnTo>
                  <a:pt x="2213853" y="35549"/>
                </a:lnTo>
                <a:lnTo>
                  <a:pt x="2201389" y="17048"/>
                </a:lnTo>
                <a:lnTo>
                  <a:pt x="2182901" y="4574"/>
                </a:lnTo>
                <a:lnTo>
                  <a:pt x="2160257" y="0"/>
                </a:lnTo>
                <a:close/>
              </a:path>
            </a:pathLst>
          </a:custGeom>
          <a:solidFill>
            <a:srgbClr val="2E3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4903" y="5713272"/>
            <a:ext cx="1643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ФПУ - №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1.2.7.1.2.1-4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37353" y="5668860"/>
            <a:ext cx="2218690" cy="349250"/>
          </a:xfrm>
          <a:custGeom>
            <a:avLst/>
            <a:gdLst/>
            <a:ahLst/>
            <a:cxnLst/>
            <a:rect l="l" t="t" r="r" b="b"/>
            <a:pathLst>
              <a:path w="2218690" h="349250">
                <a:moveTo>
                  <a:pt x="2160143" y="0"/>
                </a:moveTo>
                <a:lnTo>
                  <a:pt x="58166" y="0"/>
                </a:lnTo>
                <a:lnTo>
                  <a:pt x="35522" y="4574"/>
                </a:lnTo>
                <a:lnTo>
                  <a:pt x="17033" y="17048"/>
                </a:lnTo>
                <a:lnTo>
                  <a:pt x="4570" y="35549"/>
                </a:lnTo>
                <a:lnTo>
                  <a:pt x="0" y="58204"/>
                </a:lnTo>
                <a:lnTo>
                  <a:pt x="0" y="291045"/>
                </a:lnTo>
                <a:lnTo>
                  <a:pt x="4570" y="313700"/>
                </a:lnTo>
                <a:lnTo>
                  <a:pt x="17033" y="332201"/>
                </a:lnTo>
                <a:lnTo>
                  <a:pt x="35522" y="344675"/>
                </a:lnTo>
                <a:lnTo>
                  <a:pt x="58166" y="349249"/>
                </a:lnTo>
                <a:lnTo>
                  <a:pt x="2160143" y="349249"/>
                </a:lnTo>
                <a:lnTo>
                  <a:pt x="2182786" y="344675"/>
                </a:lnTo>
                <a:lnTo>
                  <a:pt x="2201275" y="332201"/>
                </a:lnTo>
                <a:lnTo>
                  <a:pt x="2213738" y="313700"/>
                </a:lnTo>
                <a:lnTo>
                  <a:pt x="2218309" y="291045"/>
                </a:lnTo>
                <a:lnTo>
                  <a:pt x="2218309" y="58204"/>
                </a:lnTo>
                <a:lnTo>
                  <a:pt x="2213738" y="35549"/>
                </a:lnTo>
                <a:lnTo>
                  <a:pt x="2201275" y="17048"/>
                </a:lnTo>
                <a:lnTo>
                  <a:pt x="2182786" y="4574"/>
                </a:lnTo>
                <a:lnTo>
                  <a:pt x="2160143" y="0"/>
                </a:lnTo>
                <a:close/>
              </a:path>
            </a:pathLst>
          </a:custGeom>
          <a:solidFill>
            <a:srgbClr val="2E36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6278" y="5713272"/>
            <a:ext cx="1643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ФПУ - №</a:t>
            </a:r>
            <a:r>
              <a:rPr sz="1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1.2.7.1.3.1-4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6006" y="6338315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1038"/>
                </a:lnTo>
              </a:path>
            </a:pathLst>
          </a:custGeom>
          <a:ln w="17525">
            <a:solidFill>
              <a:srgbClr val="E10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9731" y="6262268"/>
            <a:ext cx="1268920" cy="432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2643" y="6262268"/>
            <a:ext cx="274320" cy="383540"/>
          </a:xfrm>
          <a:custGeom>
            <a:avLst/>
            <a:gdLst/>
            <a:ahLst/>
            <a:cxnLst/>
            <a:rect l="l" t="t" r="r" b="b"/>
            <a:pathLst>
              <a:path w="274320" h="383540">
                <a:moveTo>
                  <a:pt x="187325" y="0"/>
                </a:moveTo>
                <a:lnTo>
                  <a:pt x="143636" y="5003"/>
                </a:lnTo>
                <a:lnTo>
                  <a:pt x="103504" y="19265"/>
                </a:lnTo>
                <a:lnTo>
                  <a:pt x="68072" y="41668"/>
                </a:lnTo>
                <a:lnTo>
                  <a:pt x="38607" y="71081"/>
                </a:lnTo>
                <a:lnTo>
                  <a:pt x="16128" y="106362"/>
                </a:lnTo>
                <a:lnTo>
                  <a:pt x="1904" y="146418"/>
                </a:lnTo>
                <a:lnTo>
                  <a:pt x="0" y="217360"/>
                </a:lnTo>
                <a:lnTo>
                  <a:pt x="1904" y="233946"/>
                </a:lnTo>
                <a:lnTo>
                  <a:pt x="16128" y="274408"/>
                </a:lnTo>
                <a:lnTo>
                  <a:pt x="38607" y="310273"/>
                </a:lnTo>
                <a:lnTo>
                  <a:pt x="68072" y="340309"/>
                </a:lnTo>
                <a:lnTo>
                  <a:pt x="103504" y="363270"/>
                </a:lnTo>
                <a:lnTo>
                  <a:pt x="143636" y="377952"/>
                </a:lnTo>
                <a:lnTo>
                  <a:pt x="187325" y="383120"/>
                </a:lnTo>
                <a:lnTo>
                  <a:pt x="231266" y="377952"/>
                </a:lnTo>
                <a:lnTo>
                  <a:pt x="271779" y="363270"/>
                </a:lnTo>
                <a:lnTo>
                  <a:pt x="272796" y="362648"/>
                </a:lnTo>
                <a:lnTo>
                  <a:pt x="187325" y="362648"/>
                </a:lnTo>
                <a:lnTo>
                  <a:pt x="142239" y="356577"/>
                </a:lnTo>
                <a:lnTo>
                  <a:pt x="101600" y="339369"/>
                </a:lnTo>
                <a:lnTo>
                  <a:pt x="67182" y="312572"/>
                </a:lnTo>
                <a:lnTo>
                  <a:pt x="40639" y="277736"/>
                </a:lnTo>
                <a:lnTo>
                  <a:pt x="23495" y="236385"/>
                </a:lnTo>
                <a:lnTo>
                  <a:pt x="17399" y="190093"/>
                </a:lnTo>
                <a:lnTo>
                  <a:pt x="23495" y="145034"/>
                </a:lnTo>
                <a:lnTo>
                  <a:pt x="40639" y="104521"/>
                </a:lnTo>
                <a:lnTo>
                  <a:pt x="67182" y="70192"/>
                </a:lnTo>
                <a:lnTo>
                  <a:pt x="101600" y="43649"/>
                </a:lnTo>
                <a:lnTo>
                  <a:pt x="142239" y="26530"/>
                </a:lnTo>
                <a:lnTo>
                  <a:pt x="187325" y="20472"/>
                </a:lnTo>
                <a:lnTo>
                  <a:pt x="273811" y="20472"/>
                </a:lnTo>
                <a:lnTo>
                  <a:pt x="271779" y="19265"/>
                </a:lnTo>
                <a:lnTo>
                  <a:pt x="231266" y="5003"/>
                </a:lnTo>
                <a:lnTo>
                  <a:pt x="187325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0401" y="6282740"/>
            <a:ext cx="292989" cy="34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8426" y="659274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14604" y="2933"/>
                </a:moveTo>
                <a:lnTo>
                  <a:pt x="8763" y="2933"/>
                </a:lnTo>
                <a:lnTo>
                  <a:pt x="8763" y="55575"/>
                </a:lnTo>
                <a:lnTo>
                  <a:pt x="32257" y="55575"/>
                </a:lnTo>
                <a:lnTo>
                  <a:pt x="40029" y="52654"/>
                </a:lnTo>
                <a:lnTo>
                  <a:pt x="14604" y="52654"/>
                </a:lnTo>
                <a:lnTo>
                  <a:pt x="14604" y="2933"/>
                </a:lnTo>
                <a:close/>
              </a:path>
              <a:path w="55879" h="55879">
                <a:moveTo>
                  <a:pt x="49783" y="10553"/>
                </a:moveTo>
                <a:lnTo>
                  <a:pt x="49783" y="26327"/>
                </a:lnTo>
                <a:lnTo>
                  <a:pt x="48768" y="34505"/>
                </a:lnTo>
                <a:lnTo>
                  <a:pt x="45466" y="41325"/>
                </a:lnTo>
                <a:lnTo>
                  <a:pt x="39877" y="46481"/>
                </a:lnTo>
                <a:lnTo>
                  <a:pt x="32257" y="49733"/>
                </a:lnTo>
                <a:lnTo>
                  <a:pt x="29337" y="49733"/>
                </a:lnTo>
                <a:lnTo>
                  <a:pt x="26416" y="52654"/>
                </a:lnTo>
                <a:lnTo>
                  <a:pt x="40029" y="52654"/>
                </a:lnTo>
                <a:lnTo>
                  <a:pt x="43306" y="51422"/>
                </a:lnTo>
                <a:lnTo>
                  <a:pt x="50546" y="44246"/>
                </a:lnTo>
                <a:lnTo>
                  <a:pt x="54482" y="35420"/>
                </a:lnTo>
                <a:lnTo>
                  <a:pt x="55625" y="26327"/>
                </a:lnTo>
                <a:lnTo>
                  <a:pt x="54101" y="17691"/>
                </a:lnTo>
                <a:lnTo>
                  <a:pt x="49783" y="10553"/>
                </a:lnTo>
                <a:close/>
              </a:path>
              <a:path w="55879" h="55879">
                <a:moveTo>
                  <a:pt x="32257" y="0"/>
                </a:moveTo>
                <a:lnTo>
                  <a:pt x="0" y="0"/>
                </a:lnTo>
                <a:lnTo>
                  <a:pt x="0" y="2933"/>
                </a:lnTo>
                <a:lnTo>
                  <a:pt x="29337" y="2933"/>
                </a:lnTo>
                <a:lnTo>
                  <a:pt x="32257" y="5854"/>
                </a:lnTo>
                <a:lnTo>
                  <a:pt x="38734" y="8648"/>
                </a:lnTo>
                <a:lnTo>
                  <a:pt x="44323" y="12801"/>
                </a:lnTo>
                <a:lnTo>
                  <a:pt x="48387" y="18605"/>
                </a:lnTo>
                <a:lnTo>
                  <a:pt x="49783" y="26327"/>
                </a:lnTo>
                <a:lnTo>
                  <a:pt x="49783" y="10553"/>
                </a:lnTo>
                <a:lnTo>
                  <a:pt x="49402" y="9880"/>
                </a:lnTo>
                <a:lnTo>
                  <a:pt x="42037" y="3708"/>
                </a:lnTo>
                <a:lnTo>
                  <a:pt x="32257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1705" y="6592747"/>
            <a:ext cx="44450" cy="70485"/>
          </a:xfrm>
          <a:custGeom>
            <a:avLst/>
            <a:gdLst/>
            <a:ahLst/>
            <a:cxnLst/>
            <a:rect l="l" t="t" r="r" b="b"/>
            <a:pathLst>
              <a:path w="44450" h="70484">
                <a:moveTo>
                  <a:pt x="23495" y="0"/>
                </a:moveTo>
                <a:lnTo>
                  <a:pt x="0" y="0"/>
                </a:lnTo>
                <a:lnTo>
                  <a:pt x="0" y="70205"/>
                </a:lnTo>
                <a:lnTo>
                  <a:pt x="5842" y="70205"/>
                </a:lnTo>
                <a:lnTo>
                  <a:pt x="5842" y="55575"/>
                </a:lnTo>
                <a:lnTo>
                  <a:pt x="23495" y="55575"/>
                </a:lnTo>
                <a:lnTo>
                  <a:pt x="30099" y="52654"/>
                </a:lnTo>
                <a:lnTo>
                  <a:pt x="5842" y="52654"/>
                </a:lnTo>
                <a:lnTo>
                  <a:pt x="5842" y="2933"/>
                </a:lnTo>
                <a:lnTo>
                  <a:pt x="30829" y="2933"/>
                </a:lnTo>
                <a:lnTo>
                  <a:pt x="23495" y="0"/>
                </a:lnTo>
                <a:close/>
              </a:path>
              <a:path w="44450" h="70484">
                <a:moveTo>
                  <a:pt x="38100" y="8826"/>
                </a:moveTo>
                <a:lnTo>
                  <a:pt x="38100" y="26327"/>
                </a:lnTo>
                <a:lnTo>
                  <a:pt x="37465" y="34505"/>
                </a:lnTo>
                <a:lnTo>
                  <a:pt x="35178" y="41325"/>
                </a:lnTo>
                <a:lnTo>
                  <a:pt x="30606" y="46481"/>
                </a:lnTo>
                <a:lnTo>
                  <a:pt x="23495" y="49733"/>
                </a:lnTo>
                <a:lnTo>
                  <a:pt x="20447" y="52654"/>
                </a:lnTo>
                <a:lnTo>
                  <a:pt x="30099" y="52654"/>
                </a:lnTo>
                <a:lnTo>
                  <a:pt x="32766" y="51422"/>
                </a:lnTo>
                <a:lnTo>
                  <a:pt x="39116" y="44246"/>
                </a:lnTo>
                <a:lnTo>
                  <a:pt x="42799" y="35420"/>
                </a:lnTo>
                <a:lnTo>
                  <a:pt x="43942" y="26327"/>
                </a:lnTo>
                <a:lnTo>
                  <a:pt x="42799" y="17691"/>
                </a:lnTo>
                <a:lnTo>
                  <a:pt x="39116" y="9880"/>
                </a:lnTo>
                <a:lnTo>
                  <a:pt x="38100" y="8826"/>
                </a:lnTo>
                <a:close/>
              </a:path>
              <a:path w="44450" h="70484">
                <a:moveTo>
                  <a:pt x="30829" y="2933"/>
                </a:moveTo>
                <a:lnTo>
                  <a:pt x="17652" y="2933"/>
                </a:lnTo>
                <a:lnTo>
                  <a:pt x="23495" y="5854"/>
                </a:lnTo>
                <a:lnTo>
                  <a:pt x="32258" y="8775"/>
                </a:lnTo>
                <a:lnTo>
                  <a:pt x="38100" y="14630"/>
                </a:lnTo>
                <a:lnTo>
                  <a:pt x="38047" y="8775"/>
                </a:lnTo>
                <a:lnTo>
                  <a:pt x="32766" y="3708"/>
                </a:lnTo>
                <a:lnTo>
                  <a:pt x="30829" y="2933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60252" y="658982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2257" y="0"/>
                </a:moveTo>
                <a:lnTo>
                  <a:pt x="19812" y="2108"/>
                </a:lnTo>
                <a:lnTo>
                  <a:pt x="9525" y="8051"/>
                </a:lnTo>
                <a:lnTo>
                  <a:pt x="2540" y="17271"/>
                </a:lnTo>
                <a:lnTo>
                  <a:pt x="0" y="29248"/>
                </a:lnTo>
                <a:lnTo>
                  <a:pt x="2540" y="41681"/>
                </a:lnTo>
                <a:lnTo>
                  <a:pt x="9525" y="51917"/>
                </a:lnTo>
                <a:lnTo>
                  <a:pt x="19812" y="58864"/>
                </a:lnTo>
                <a:lnTo>
                  <a:pt x="32257" y="61429"/>
                </a:lnTo>
                <a:lnTo>
                  <a:pt x="44323" y="58864"/>
                </a:lnTo>
                <a:lnTo>
                  <a:pt x="48641" y="55575"/>
                </a:lnTo>
                <a:lnTo>
                  <a:pt x="32257" y="55575"/>
                </a:lnTo>
                <a:lnTo>
                  <a:pt x="21971" y="53924"/>
                </a:lnTo>
                <a:lnTo>
                  <a:pt x="13589" y="48996"/>
                </a:lnTo>
                <a:lnTo>
                  <a:pt x="8000" y="40766"/>
                </a:lnTo>
                <a:lnTo>
                  <a:pt x="5969" y="29248"/>
                </a:lnTo>
                <a:lnTo>
                  <a:pt x="8000" y="19430"/>
                </a:lnTo>
                <a:lnTo>
                  <a:pt x="13589" y="12077"/>
                </a:lnTo>
                <a:lnTo>
                  <a:pt x="21971" y="7454"/>
                </a:lnTo>
                <a:lnTo>
                  <a:pt x="32257" y="5854"/>
                </a:lnTo>
                <a:lnTo>
                  <a:pt x="50166" y="5854"/>
                </a:lnTo>
                <a:lnTo>
                  <a:pt x="44323" y="2108"/>
                </a:lnTo>
                <a:lnTo>
                  <a:pt x="32257" y="0"/>
                </a:lnTo>
                <a:close/>
              </a:path>
              <a:path w="61595" h="61595">
                <a:moveTo>
                  <a:pt x="55752" y="11391"/>
                </a:moveTo>
                <a:lnTo>
                  <a:pt x="55752" y="29248"/>
                </a:lnTo>
                <a:lnTo>
                  <a:pt x="54101" y="40766"/>
                </a:lnTo>
                <a:lnTo>
                  <a:pt x="49402" y="48996"/>
                </a:lnTo>
                <a:lnTo>
                  <a:pt x="42037" y="53924"/>
                </a:lnTo>
                <a:lnTo>
                  <a:pt x="32257" y="55575"/>
                </a:lnTo>
                <a:lnTo>
                  <a:pt x="48641" y="55575"/>
                </a:lnTo>
                <a:lnTo>
                  <a:pt x="53594" y="51917"/>
                </a:lnTo>
                <a:lnTo>
                  <a:pt x="59563" y="41681"/>
                </a:lnTo>
                <a:lnTo>
                  <a:pt x="61595" y="29248"/>
                </a:lnTo>
                <a:lnTo>
                  <a:pt x="59563" y="17271"/>
                </a:lnTo>
                <a:lnTo>
                  <a:pt x="55752" y="11391"/>
                </a:lnTo>
                <a:close/>
              </a:path>
              <a:path w="61595" h="61595">
                <a:moveTo>
                  <a:pt x="50166" y="5854"/>
                </a:moveTo>
                <a:lnTo>
                  <a:pt x="32257" y="5854"/>
                </a:lnTo>
                <a:lnTo>
                  <a:pt x="42037" y="7454"/>
                </a:lnTo>
                <a:lnTo>
                  <a:pt x="49402" y="12077"/>
                </a:lnTo>
                <a:lnTo>
                  <a:pt x="54101" y="19430"/>
                </a:lnTo>
                <a:lnTo>
                  <a:pt x="55752" y="29248"/>
                </a:lnTo>
                <a:lnTo>
                  <a:pt x="55752" y="11391"/>
                </a:lnTo>
                <a:lnTo>
                  <a:pt x="53594" y="8051"/>
                </a:lnTo>
                <a:lnTo>
                  <a:pt x="50166" y="5854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5789" y="6350012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79">
                <a:moveTo>
                  <a:pt x="14604" y="0"/>
                </a:moveTo>
                <a:lnTo>
                  <a:pt x="5841" y="0"/>
                </a:lnTo>
                <a:lnTo>
                  <a:pt x="0" y="5842"/>
                </a:lnTo>
                <a:lnTo>
                  <a:pt x="0" y="11696"/>
                </a:lnTo>
                <a:lnTo>
                  <a:pt x="5841" y="17551"/>
                </a:lnTo>
                <a:lnTo>
                  <a:pt x="14604" y="17551"/>
                </a:lnTo>
                <a:lnTo>
                  <a:pt x="17652" y="14617"/>
                </a:lnTo>
                <a:lnTo>
                  <a:pt x="20446" y="11696"/>
                </a:lnTo>
                <a:lnTo>
                  <a:pt x="20446" y="8775"/>
                </a:lnTo>
                <a:lnTo>
                  <a:pt x="17652" y="5842"/>
                </a:lnTo>
                <a:lnTo>
                  <a:pt x="17652" y="2921"/>
                </a:lnTo>
                <a:lnTo>
                  <a:pt x="14604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6579" y="6578130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70" h="85090">
                <a:moveTo>
                  <a:pt x="35051" y="73126"/>
                </a:moveTo>
                <a:lnTo>
                  <a:pt x="29210" y="73126"/>
                </a:lnTo>
                <a:lnTo>
                  <a:pt x="29210" y="84823"/>
                </a:lnTo>
                <a:lnTo>
                  <a:pt x="35051" y="84823"/>
                </a:lnTo>
                <a:lnTo>
                  <a:pt x="35051" y="73126"/>
                </a:lnTo>
                <a:close/>
              </a:path>
              <a:path w="64770" h="85090">
                <a:moveTo>
                  <a:pt x="41021" y="70192"/>
                </a:moveTo>
                <a:lnTo>
                  <a:pt x="20447" y="70192"/>
                </a:lnTo>
                <a:lnTo>
                  <a:pt x="26289" y="73126"/>
                </a:lnTo>
                <a:lnTo>
                  <a:pt x="37973" y="73126"/>
                </a:lnTo>
                <a:lnTo>
                  <a:pt x="41021" y="70192"/>
                </a:lnTo>
                <a:close/>
              </a:path>
              <a:path w="64770" h="85090">
                <a:moveTo>
                  <a:pt x="29210" y="11696"/>
                </a:moveTo>
                <a:lnTo>
                  <a:pt x="26289" y="11696"/>
                </a:lnTo>
                <a:lnTo>
                  <a:pt x="20447" y="14617"/>
                </a:lnTo>
                <a:lnTo>
                  <a:pt x="17399" y="14617"/>
                </a:lnTo>
                <a:lnTo>
                  <a:pt x="11049" y="19608"/>
                </a:lnTo>
                <a:lnTo>
                  <a:pt x="5461" y="25958"/>
                </a:lnTo>
                <a:lnTo>
                  <a:pt x="1397" y="33959"/>
                </a:lnTo>
                <a:lnTo>
                  <a:pt x="0" y="43878"/>
                </a:lnTo>
                <a:lnTo>
                  <a:pt x="1397" y="52095"/>
                </a:lnTo>
                <a:lnTo>
                  <a:pt x="5461" y="59232"/>
                </a:lnTo>
                <a:lnTo>
                  <a:pt x="11049" y="65265"/>
                </a:lnTo>
                <a:lnTo>
                  <a:pt x="17399" y="70192"/>
                </a:lnTo>
                <a:lnTo>
                  <a:pt x="46863" y="70192"/>
                </a:lnTo>
                <a:lnTo>
                  <a:pt x="50673" y="67271"/>
                </a:lnTo>
                <a:lnTo>
                  <a:pt x="20447" y="67271"/>
                </a:lnTo>
                <a:lnTo>
                  <a:pt x="17399" y="64350"/>
                </a:lnTo>
                <a:lnTo>
                  <a:pt x="5715" y="52654"/>
                </a:lnTo>
                <a:lnTo>
                  <a:pt x="5715" y="43878"/>
                </a:lnTo>
                <a:lnTo>
                  <a:pt x="20447" y="20472"/>
                </a:lnTo>
                <a:lnTo>
                  <a:pt x="23368" y="17551"/>
                </a:lnTo>
                <a:lnTo>
                  <a:pt x="29210" y="17551"/>
                </a:lnTo>
                <a:lnTo>
                  <a:pt x="29210" y="11696"/>
                </a:lnTo>
                <a:close/>
              </a:path>
              <a:path w="64770" h="85090">
                <a:moveTo>
                  <a:pt x="35051" y="0"/>
                </a:moveTo>
                <a:lnTo>
                  <a:pt x="29210" y="0"/>
                </a:lnTo>
                <a:lnTo>
                  <a:pt x="29210" y="67271"/>
                </a:lnTo>
                <a:lnTo>
                  <a:pt x="35051" y="67271"/>
                </a:lnTo>
                <a:lnTo>
                  <a:pt x="35051" y="17551"/>
                </a:lnTo>
                <a:lnTo>
                  <a:pt x="50670" y="17551"/>
                </a:lnTo>
                <a:lnTo>
                  <a:pt x="46863" y="14617"/>
                </a:lnTo>
                <a:lnTo>
                  <a:pt x="41021" y="14617"/>
                </a:lnTo>
                <a:lnTo>
                  <a:pt x="37973" y="11696"/>
                </a:lnTo>
                <a:lnTo>
                  <a:pt x="35051" y="11696"/>
                </a:lnTo>
                <a:lnTo>
                  <a:pt x="35051" y="0"/>
                </a:lnTo>
                <a:close/>
              </a:path>
              <a:path w="64770" h="85090">
                <a:moveTo>
                  <a:pt x="58547" y="25476"/>
                </a:moveTo>
                <a:lnTo>
                  <a:pt x="58547" y="52654"/>
                </a:lnTo>
                <a:lnTo>
                  <a:pt x="52704" y="61417"/>
                </a:lnTo>
                <a:lnTo>
                  <a:pt x="41021" y="67271"/>
                </a:lnTo>
                <a:lnTo>
                  <a:pt x="50673" y="67271"/>
                </a:lnTo>
                <a:lnTo>
                  <a:pt x="53340" y="65265"/>
                </a:lnTo>
                <a:lnTo>
                  <a:pt x="58927" y="59232"/>
                </a:lnTo>
                <a:lnTo>
                  <a:pt x="62865" y="52095"/>
                </a:lnTo>
                <a:lnTo>
                  <a:pt x="64389" y="43878"/>
                </a:lnTo>
                <a:lnTo>
                  <a:pt x="62865" y="33959"/>
                </a:lnTo>
                <a:lnTo>
                  <a:pt x="58927" y="25958"/>
                </a:lnTo>
                <a:lnTo>
                  <a:pt x="58547" y="25476"/>
                </a:lnTo>
                <a:close/>
              </a:path>
              <a:path w="64770" h="85090">
                <a:moveTo>
                  <a:pt x="50670" y="17551"/>
                </a:moveTo>
                <a:lnTo>
                  <a:pt x="41021" y="17551"/>
                </a:lnTo>
                <a:lnTo>
                  <a:pt x="58547" y="43878"/>
                </a:lnTo>
                <a:lnTo>
                  <a:pt x="58547" y="25476"/>
                </a:lnTo>
                <a:lnTo>
                  <a:pt x="53340" y="19608"/>
                </a:lnTo>
                <a:lnTo>
                  <a:pt x="50670" y="17551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72368" y="6341236"/>
            <a:ext cx="275590" cy="219710"/>
          </a:xfrm>
          <a:custGeom>
            <a:avLst/>
            <a:gdLst/>
            <a:ahLst/>
            <a:cxnLst/>
            <a:rect l="l" t="t" r="r" b="b"/>
            <a:pathLst>
              <a:path w="275590" h="219709">
                <a:moveTo>
                  <a:pt x="120141" y="213499"/>
                </a:moveTo>
                <a:lnTo>
                  <a:pt x="73278" y="213499"/>
                </a:lnTo>
                <a:lnTo>
                  <a:pt x="73278" y="216420"/>
                </a:lnTo>
                <a:lnTo>
                  <a:pt x="76200" y="219341"/>
                </a:lnTo>
                <a:lnTo>
                  <a:pt x="120141" y="219341"/>
                </a:lnTo>
                <a:lnTo>
                  <a:pt x="120141" y="213499"/>
                </a:lnTo>
                <a:close/>
              </a:path>
              <a:path w="275590" h="219709">
                <a:moveTo>
                  <a:pt x="172974" y="213499"/>
                </a:moveTo>
                <a:lnTo>
                  <a:pt x="128904" y="213499"/>
                </a:lnTo>
                <a:lnTo>
                  <a:pt x="128904" y="219341"/>
                </a:lnTo>
                <a:lnTo>
                  <a:pt x="172974" y="219341"/>
                </a:lnTo>
                <a:lnTo>
                  <a:pt x="172974" y="213499"/>
                </a:lnTo>
                <a:close/>
              </a:path>
              <a:path w="275590" h="219709">
                <a:moveTo>
                  <a:pt x="223654" y="22775"/>
                </a:moveTo>
                <a:lnTo>
                  <a:pt x="212978" y="27647"/>
                </a:lnTo>
                <a:lnTo>
                  <a:pt x="152400" y="87744"/>
                </a:lnTo>
                <a:lnTo>
                  <a:pt x="157860" y="92671"/>
                </a:lnTo>
                <a:lnTo>
                  <a:pt x="161162" y="98704"/>
                </a:lnTo>
                <a:lnTo>
                  <a:pt x="162305" y="105841"/>
                </a:lnTo>
                <a:lnTo>
                  <a:pt x="161162" y="114071"/>
                </a:lnTo>
                <a:lnTo>
                  <a:pt x="161162" y="119913"/>
                </a:lnTo>
                <a:lnTo>
                  <a:pt x="152400" y="125768"/>
                </a:lnTo>
                <a:lnTo>
                  <a:pt x="146557" y="128689"/>
                </a:lnTo>
                <a:lnTo>
                  <a:pt x="2921" y="128689"/>
                </a:lnTo>
                <a:lnTo>
                  <a:pt x="8762" y="134543"/>
                </a:lnTo>
                <a:lnTo>
                  <a:pt x="14731" y="140385"/>
                </a:lnTo>
                <a:lnTo>
                  <a:pt x="20574" y="146240"/>
                </a:lnTo>
                <a:lnTo>
                  <a:pt x="0" y="166712"/>
                </a:lnTo>
                <a:lnTo>
                  <a:pt x="96647" y="166712"/>
                </a:lnTo>
                <a:lnTo>
                  <a:pt x="96647" y="213499"/>
                </a:lnTo>
                <a:lnTo>
                  <a:pt x="99695" y="213499"/>
                </a:lnTo>
                <a:lnTo>
                  <a:pt x="99695" y="163791"/>
                </a:lnTo>
                <a:lnTo>
                  <a:pt x="161162" y="163791"/>
                </a:lnTo>
                <a:lnTo>
                  <a:pt x="198754" y="138696"/>
                </a:lnTo>
                <a:lnTo>
                  <a:pt x="208152" y="108305"/>
                </a:lnTo>
                <a:lnTo>
                  <a:pt x="204724" y="91401"/>
                </a:lnTo>
                <a:lnTo>
                  <a:pt x="196468" y="75590"/>
                </a:lnTo>
                <a:lnTo>
                  <a:pt x="184657" y="61417"/>
                </a:lnTo>
                <a:lnTo>
                  <a:pt x="222757" y="23393"/>
                </a:lnTo>
                <a:lnTo>
                  <a:pt x="223654" y="22775"/>
                </a:lnTo>
                <a:close/>
              </a:path>
              <a:path w="275590" h="219709">
                <a:moveTo>
                  <a:pt x="152400" y="163791"/>
                </a:moveTo>
                <a:lnTo>
                  <a:pt x="99695" y="163791"/>
                </a:lnTo>
                <a:lnTo>
                  <a:pt x="146557" y="166712"/>
                </a:lnTo>
                <a:lnTo>
                  <a:pt x="146557" y="213499"/>
                </a:lnTo>
                <a:lnTo>
                  <a:pt x="152400" y="213499"/>
                </a:lnTo>
                <a:lnTo>
                  <a:pt x="152400" y="163791"/>
                </a:lnTo>
                <a:close/>
              </a:path>
              <a:path w="275590" h="219709">
                <a:moveTo>
                  <a:pt x="117225" y="84823"/>
                </a:moveTo>
                <a:lnTo>
                  <a:pt x="76200" y="84823"/>
                </a:lnTo>
                <a:lnTo>
                  <a:pt x="76200" y="128689"/>
                </a:lnTo>
                <a:lnTo>
                  <a:pt x="114300" y="128689"/>
                </a:lnTo>
                <a:lnTo>
                  <a:pt x="114300" y="87744"/>
                </a:lnTo>
                <a:lnTo>
                  <a:pt x="117225" y="84823"/>
                </a:lnTo>
                <a:close/>
              </a:path>
              <a:path w="275590" h="219709">
                <a:moveTo>
                  <a:pt x="260730" y="0"/>
                </a:moveTo>
                <a:lnTo>
                  <a:pt x="196341" y="0"/>
                </a:lnTo>
                <a:lnTo>
                  <a:pt x="146557" y="49720"/>
                </a:lnTo>
                <a:lnTo>
                  <a:pt x="52831" y="49720"/>
                </a:lnTo>
                <a:lnTo>
                  <a:pt x="52831" y="87744"/>
                </a:lnTo>
                <a:lnTo>
                  <a:pt x="76200" y="84823"/>
                </a:lnTo>
                <a:lnTo>
                  <a:pt x="117225" y="84823"/>
                </a:lnTo>
                <a:lnTo>
                  <a:pt x="199262" y="2920"/>
                </a:lnTo>
                <a:lnTo>
                  <a:pt x="260730" y="2920"/>
                </a:lnTo>
                <a:lnTo>
                  <a:pt x="260730" y="0"/>
                </a:lnTo>
                <a:close/>
              </a:path>
              <a:path w="275590" h="219709">
                <a:moveTo>
                  <a:pt x="252856" y="8597"/>
                </a:moveTo>
                <a:lnTo>
                  <a:pt x="242188" y="11696"/>
                </a:lnTo>
                <a:lnTo>
                  <a:pt x="232028" y="17005"/>
                </a:lnTo>
                <a:lnTo>
                  <a:pt x="223654" y="22775"/>
                </a:lnTo>
                <a:lnTo>
                  <a:pt x="254656" y="8627"/>
                </a:lnTo>
                <a:lnTo>
                  <a:pt x="252856" y="8597"/>
                </a:lnTo>
                <a:close/>
              </a:path>
              <a:path w="275590" h="219709">
                <a:moveTo>
                  <a:pt x="266700" y="0"/>
                </a:moveTo>
                <a:lnTo>
                  <a:pt x="260730" y="0"/>
                </a:lnTo>
                <a:lnTo>
                  <a:pt x="260730" y="5854"/>
                </a:lnTo>
                <a:lnTo>
                  <a:pt x="254656" y="8627"/>
                </a:lnTo>
                <a:lnTo>
                  <a:pt x="263778" y="8775"/>
                </a:lnTo>
                <a:lnTo>
                  <a:pt x="266700" y="8775"/>
                </a:lnTo>
                <a:lnTo>
                  <a:pt x="266700" y="11696"/>
                </a:lnTo>
                <a:lnTo>
                  <a:pt x="275462" y="11696"/>
                </a:lnTo>
                <a:lnTo>
                  <a:pt x="273938" y="8597"/>
                </a:lnTo>
                <a:lnTo>
                  <a:pt x="272541" y="5854"/>
                </a:lnTo>
                <a:lnTo>
                  <a:pt x="266700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15700" y="659274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41021" y="0"/>
                </a:moveTo>
                <a:lnTo>
                  <a:pt x="23368" y="0"/>
                </a:lnTo>
                <a:lnTo>
                  <a:pt x="12319" y="4127"/>
                </a:lnTo>
                <a:lnTo>
                  <a:pt x="5079" y="10972"/>
                </a:lnTo>
                <a:lnTo>
                  <a:pt x="1143" y="18922"/>
                </a:lnTo>
                <a:lnTo>
                  <a:pt x="0" y="26327"/>
                </a:lnTo>
                <a:lnTo>
                  <a:pt x="1524" y="36664"/>
                </a:lnTo>
                <a:lnTo>
                  <a:pt x="6223" y="45338"/>
                </a:lnTo>
                <a:lnTo>
                  <a:pt x="13589" y="51828"/>
                </a:lnTo>
                <a:lnTo>
                  <a:pt x="23368" y="55575"/>
                </a:lnTo>
                <a:lnTo>
                  <a:pt x="55625" y="55575"/>
                </a:lnTo>
                <a:lnTo>
                  <a:pt x="55625" y="52654"/>
                </a:lnTo>
                <a:lnTo>
                  <a:pt x="29209" y="52654"/>
                </a:lnTo>
                <a:lnTo>
                  <a:pt x="26289" y="49733"/>
                </a:lnTo>
                <a:lnTo>
                  <a:pt x="23368" y="49733"/>
                </a:lnTo>
                <a:lnTo>
                  <a:pt x="15621" y="46481"/>
                </a:lnTo>
                <a:lnTo>
                  <a:pt x="10159" y="41325"/>
                </a:lnTo>
                <a:lnTo>
                  <a:pt x="6857" y="34505"/>
                </a:lnTo>
                <a:lnTo>
                  <a:pt x="5715" y="26327"/>
                </a:lnTo>
                <a:lnTo>
                  <a:pt x="6857" y="19837"/>
                </a:lnTo>
                <a:lnTo>
                  <a:pt x="10159" y="13906"/>
                </a:lnTo>
                <a:lnTo>
                  <a:pt x="15621" y="9055"/>
                </a:lnTo>
                <a:lnTo>
                  <a:pt x="23368" y="5854"/>
                </a:lnTo>
                <a:lnTo>
                  <a:pt x="26289" y="2933"/>
                </a:lnTo>
                <a:lnTo>
                  <a:pt x="41021" y="2933"/>
                </a:lnTo>
                <a:lnTo>
                  <a:pt x="41021" y="0"/>
                </a:lnTo>
                <a:close/>
              </a:path>
              <a:path w="55879" h="55879">
                <a:moveTo>
                  <a:pt x="46863" y="0"/>
                </a:moveTo>
                <a:lnTo>
                  <a:pt x="41021" y="0"/>
                </a:lnTo>
                <a:lnTo>
                  <a:pt x="41021" y="52654"/>
                </a:lnTo>
                <a:lnTo>
                  <a:pt x="46863" y="52654"/>
                </a:lnTo>
                <a:lnTo>
                  <a:pt x="46863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29568" y="6332461"/>
            <a:ext cx="213931" cy="1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67235" y="6554735"/>
            <a:ext cx="252006" cy="96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5880" y="1117091"/>
            <a:ext cx="9441180" cy="5173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501" y="1115960"/>
            <a:ext cx="11414860" cy="5225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13105" y="142747"/>
            <a:ext cx="8700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C3493"/>
                </a:solidFill>
              </a:rPr>
              <a:t>ЭЛЕКТРОННЫЕ </a:t>
            </a:r>
            <a:r>
              <a:rPr spc="-30" dirty="0">
                <a:solidFill>
                  <a:srgbClr val="2C3493"/>
                </a:solidFill>
              </a:rPr>
              <a:t>ОБРАЗОВАТЕЛЬНЫЕ </a:t>
            </a:r>
            <a:r>
              <a:rPr spc="-10" dirty="0">
                <a:solidFill>
                  <a:srgbClr val="2C3493"/>
                </a:solidFill>
              </a:rPr>
              <a:t>РЕСУРСЫ: </a:t>
            </a:r>
            <a:r>
              <a:rPr spc="-5" dirty="0">
                <a:solidFill>
                  <a:srgbClr val="E30D3A"/>
                </a:solidFill>
              </a:rPr>
              <a:t>lecta.rosuchebnik.ru  </a:t>
            </a:r>
            <a:r>
              <a:rPr spc="-15" dirty="0">
                <a:solidFill>
                  <a:srgbClr val="2C3493"/>
                </a:solidFill>
              </a:rPr>
              <a:t>промокод</a:t>
            </a:r>
            <a:r>
              <a:rPr spc="-30" dirty="0">
                <a:solidFill>
                  <a:srgbClr val="2C3493"/>
                </a:solidFill>
              </a:rPr>
              <a:t> </a:t>
            </a:r>
            <a:r>
              <a:rPr spc="-10" dirty="0">
                <a:solidFill>
                  <a:srgbClr val="E30D3A"/>
                </a:solidFill>
              </a:rPr>
              <a:t>УчимсяДома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8299" y="116662"/>
            <a:ext cx="110737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accent1"/>
                </a:solidFill>
              </a:rPr>
              <a:t>Концептуально-перспективные </a:t>
            </a:r>
            <a:r>
              <a:rPr sz="2800" spc="-10" dirty="0">
                <a:solidFill>
                  <a:schemeClr val="accent1"/>
                </a:solidFill>
              </a:rPr>
              <a:t>документы </a:t>
            </a:r>
            <a:r>
              <a:rPr sz="2800" spc="-5" dirty="0">
                <a:solidFill>
                  <a:schemeClr val="accent1"/>
                </a:solidFill>
              </a:rPr>
              <a:t>для предметной </a:t>
            </a:r>
            <a:r>
              <a:rPr sz="2800" spc="-10" dirty="0">
                <a:solidFill>
                  <a:schemeClr val="accent1"/>
                </a:solidFill>
              </a:rPr>
              <a:t>области</a:t>
            </a:r>
            <a:r>
              <a:rPr sz="2800" spc="110" dirty="0">
                <a:solidFill>
                  <a:schemeClr val="accent1"/>
                </a:solidFill>
              </a:rPr>
              <a:t> </a:t>
            </a:r>
            <a:r>
              <a:rPr sz="2800" spc="-25" dirty="0">
                <a:solidFill>
                  <a:schemeClr val="accent1"/>
                </a:solidFill>
              </a:rPr>
              <a:t>«Технология»</a:t>
            </a:r>
          </a:p>
        </p:txBody>
      </p:sp>
      <p:sp>
        <p:nvSpPr>
          <p:cNvPr id="9" name="object 9"/>
          <p:cNvSpPr/>
          <p:nvPr/>
        </p:nvSpPr>
        <p:spPr>
          <a:xfrm>
            <a:off x="936205" y="1077557"/>
            <a:ext cx="5384800" cy="2583815"/>
          </a:xfrm>
          <a:custGeom>
            <a:avLst/>
            <a:gdLst/>
            <a:ahLst/>
            <a:cxnLst/>
            <a:rect l="l" t="t" r="r" b="b"/>
            <a:pathLst>
              <a:path w="5384800" h="2583815">
                <a:moveTo>
                  <a:pt x="5384177" y="0"/>
                </a:moveTo>
                <a:lnTo>
                  <a:pt x="430669" y="0"/>
                </a:lnTo>
                <a:lnTo>
                  <a:pt x="383742" y="2526"/>
                </a:lnTo>
                <a:lnTo>
                  <a:pt x="338279" y="9931"/>
                </a:lnTo>
                <a:lnTo>
                  <a:pt x="294542" y="21952"/>
                </a:lnTo>
                <a:lnTo>
                  <a:pt x="252795" y="38326"/>
                </a:lnTo>
                <a:lnTo>
                  <a:pt x="213299" y="58791"/>
                </a:lnTo>
                <a:lnTo>
                  <a:pt x="176319" y="83084"/>
                </a:lnTo>
                <a:lnTo>
                  <a:pt x="142115" y="110942"/>
                </a:lnTo>
                <a:lnTo>
                  <a:pt x="110952" y="142103"/>
                </a:lnTo>
                <a:lnTo>
                  <a:pt x="83092" y="176305"/>
                </a:lnTo>
                <a:lnTo>
                  <a:pt x="58797" y="213284"/>
                </a:lnTo>
                <a:lnTo>
                  <a:pt x="38331" y="252779"/>
                </a:lnTo>
                <a:lnTo>
                  <a:pt x="21955" y="294526"/>
                </a:lnTo>
                <a:lnTo>
                  <a:pt x="9933" y="338263"/>
                </a:lnTo>
                <a:lnTo>
                  <a:pt x="2527" y="383727"/>
                </a:lnTo>
                <a:lnTo>
                  <a:pt x="0" y="430656"/>
                </a:lnTo>
                <a:lnTo>
                  <a:pt x="0" y="2583815"/>
                </a:lnTo>
                <a:lnTo>
                  <a:pt x="5384177" y="2583815"/>
                </a:lnTo>
                <a:lnTo>
                  <a:pt x="5384177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6402" y="1396377"/>
            <a:ext cx="4289425" cy="11906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Федеральный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закон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«Об</a:t>
            </a:r>
            <a:r>
              <a:rPr sz="2000" b="1" spc="-9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образовании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Российской</a:t>
            </a:r>
            <a:r>
              <a:rPr sz="20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Федерации»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(№273-ФЗ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29.12.2012</a:t>
            </a:r>
            <a:r>
              <a:rPr sz="2000" spc="-1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71717"/>
                </a:solidFill>
                <a:latin typeface="Calibri"/>
                <a:cs typeface="Calibri"/>
              </a:rPr>
              <a:t>г.)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02603" y="1060322"/>
            <a:ext cx="5475605" cy="2652395"/>
          </a:xfrm>
          <a:custGeom>
            <a:avLst/>
            <a:gdLst/>
            <a:ahLst/>
            <a:cxnLst/>
            <a:rect l="l" t="t" r="r" b="b"/>
            <a:pathLst>
              <a:path w="5475605" h="2652395">
                <a:moveTo>
                  <a:pt x="5033137" y="0"/>
                </a:moveTo>
                <a:lnTo>
                  <a:pt x="0" y="0"/>
                </a:lnTo>
                <a:lnTo>
                  <a:pt x="0" y="2652141"/>
                </a:lnTo>
                <a:lnTo>
                  <a:pt x="5475224" y="2652141"/>
                </a:lnTo>
                <a:lnTo>
                  <a:pt x="5475224" y="442087"/>
                </a:lnTo>
                <a:lnTo>
                  <a:pt x="5472630" y="393905"/>
                </a:lnTo>
                <a:lnTo>
                  <a:pt x="5465030" y="347230"/>
                </a:lnTo>
                <a:lnTo>
                  <a:pt x="5452692" y="302329"/>
                </a:lnTo>
                <a:lnTo>
                  <a:pt x="5435885" y="259472"/>
                </a:lnTo>
                <a:lnTo>
                  <a:pt x="5414880" y="218929"/>
                </a:lnTo>
                <a:lnTo>
                  <a:pt x="5389945" y="180968"/>
                </a:lnTo>
                <a:lnTo>
                  <a:pt x="5361349" y="145860"/>
                </a:lnTo>
                <a:lnTo>
                  <a:pt x="5329363" y="113874"/>
                </a:lnTo>
                <a:lnTo>
                  <a:pt x="5294255" y="85278"/>
                </a:lnTo>
                <a:lnTo>
                  <a:pt x="5256294" y="60343"/>
                </a:lnTo>
                <a:lnTo>
                  <a:pt x="5215751" y="39338"/>
                </a:lnTo>
                <a:lnTo>
                  <a:pt x="5172894" y="22531"/>
                </a:lnTo>
                <a:lnTo>
                  <a:pt x="5127993" y="10193"/>
                </a:lnTo>
                <a:lnTo>
                  <a:pt x="5081318" y="2593"/>
                </a:lnTo>
                <a:lnTo>
                  <a:pt x="5033137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2603" y="1060322"/>
            <a:ext cx="5475605" cy="2652395"/>
          </a:xfrm>
          <a:custGeom>
            <a:avLst/>
            <a:gdLst/>
            <a:ahLst/>
            <a:cxnLst/>
            <a:rect l="l" t="t" r="r" b="b"/>
            <a:pathLst>
              <a:path w="5475605" h="2652395">
                <a:moveTo>
                  <a:pt x="0" y="0"/>
                </a:moveTo>
                <a:lnTo>
                  <a:pt x="5033137" y="0"/>
                </a:lnTo>
                <a:lnTo>
                  <a:pt x="5081318" y="2593"/>
                </a:lnTo>
                <a:lnTo>
                  <a:pt x="5127993" y="10193"/>
                </a:lnTo>
                <a:lnTo>
                  <a:pt x="5172894" y="22531"/>
                </a:lnTo>
                <a:lnTo>
                  <a:pt x="5215751" y="39338"/>
                </a:lnTo>
                <a:lnTo>
                  <a:pt x="5256294" y="60343"/>
                </a:lnTo>
                <a:lnTo>
                  <a:pt x="5294255" y="85278"/>
                </a:lnTo>
                <a:lnTo>
                  <a:pt x="5329363" y="113874"/>
                </a:lnTo>
                <a:lnTo>
                  <a:pt x="5361349" y="145860"/>
                </a:lnTo>
                <a:lnTo>
                  <a:pt x="5389945" y="180968"/>
                </a:lnTo>
                <a:lnTo>
                  <a:pt x="5414880" y="218929"/>
                </a:lnTo>
                <a:lnTo>
                  <a:pt x="5435885" y="259472"/>
                </a:lnTo>
                <a:lnTo>
                  <a:pt x="5452692" y="302329"/>
                </a:lnTo>
                <a:lnTo>
                  <a:pt x="5465030" y="347230"/>
                </a:lnTo>
                <a:lnTo>
                  <a:pt x="5472630" y="393905"/>
                </a:lnTo>
                <a:lnTo>
                  <a:pt x="5475224" y="442087"/>
                </a:lnTo>
                <a:lnTo>
                  <a:pt x="5475224" y="2652141"/>
                </a:lnTo>
                <a:lnTo>
                  <a:pt x="0" y="265214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31026" y="1440307"/>
            <a:ext cx="4819650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4300" marR="107314" indent="-2540" algn="ctr">
              <a:lnSpc>
                <a:spcPct val="91700"/>
              </a:lnSpc>
              <a:spcBef>
                <a:spcPts val="300"/>
              </a:spcBef>
            </a:pP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О национальных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целях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стратегических  задачах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развития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Российской Федерации  </a:t>
            </a:r>
            <a:r>
              <a:rPr sz="2000" b="1" spc="-5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период </a:t>
            </a:r>
            <a:r>
              <a:rPr sz="2000" b="1" spc="-15" dirty="0">
                <a:solidFill>
                  <a:srgbClr val="171717"/>
                </a:solidFill>
                <a:latin typeface="Calibri"/>
                <a:cs typeface="Calibri"/>
              </a:rPr>
              <a:t>до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20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71717"/>
                </a:solidFill>
                <a:latin typeface="Calibri"/>
                <a:cs typeface="Calibri"/>
              </a:rPr>
              <a:t>года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(Указ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Президента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РФ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07.05.2018 </a:t>
            </a:r>
            <a:r>
              <a:rPr sz="2000" spc="-50" dirty="0">
                <a:solidFill>
                  <a:srgbClr val="171717"/>
                </a:solidFill>
                <a:latin typeface="Calibri"/>
                <a:cs typeface="Calibri"/>
              </a:rPr>
              <a:t>г. </a:t>
            </a:r>
            <a:r>
              <a:rPr sz="2000" spc="5" dirty="0">
                <a:solidFill>
                  <a:srgbClr val="171717"/>
                </a:solidFill>
                <a:latin typeface="Calibri"/>
                <a:cs typeface="Calibri"/>
              </a:rPr>
              <a:t>№</a:t>
            </a:r>
            <a:r>
              <a:rPr sz="20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204)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1147" y="3538930"/>
            <a:ext cx="5450840" cy="2545080"/>
          </a:xfrm>
          <a:custGeom>
            <a:avLst/>
            <a:gdLst/>
            <a:ahLst/>
            <a:cxnLst/>
            <a:rect l="l" t="t" r="r" b="b"/>
            <a:pathLst>
              <a:path w="5450840" h="2545079">
                <a:moveTo>
                  <a:pt x="5450751" y="0"/>
                </a:moveTo>
                <a:lnTo>
                  <a:pt x="0" y="0"/>
                </a:lnTo>
                <a:lnTo>
                  <a:pt x="0" y="2120430"/>
                </a:lnTo>
                <a:lnTo>
                  <a:pt x="2488" y="2166640"/>
                </a:lnTo>
                <a:lnTo>
                  <a:pt x="9781" y="2211409"/>
                </a:lnTo>
                <a:lnTo>
                  <a:pt x="21619" y="2254478"/>
                </a:lnTo>
                <a:lnTo>
                  <a:pt x="37745" y="2295588"/>
                </a:lnTo>
                <a:lnTo>
                  <a:pt x="57899" y="2334480"/>
                </a:lnTo>
                <a:lnTo>
                  <a:pt x="81822" y="2370895"/>
                </a:lnTo>
                <a:lnTo>
                  <a:pt x="109257" y="2404576"/>
                </a:lnTo>
                <a:lnTo>
                  <a:pt x="139944" y="2435263"/>
                </a:lnTo>
                <a:lnTo>
                  <a:pt x="173625" y="2462698"/>
                </a:lnTo>
                <a:lnTo>
                  <a:pt x="210041" y="2486621"/>
                </a:lnTo>
                <a:lnTo>
                  <a:pt x="248933" y="2506775"/>
                </a:lnTo>
                <a:lnTo>
                  <a:pt x="290042" y="2522901"/>
                </a:lnTo>
                <a:lnTo>
                  <a:pt x="333111" y="2534739"/>
                </a:lnTo>
                <a:lnTo>
                  <a:pt x="377880" y="2542032"/>
                </a:lnTo>
                <a:lnTo>
                  <a:pt x="424091" y="2544521"/>
                </a:lnTo>
                <a:lnTo>
                  <a:pt x="5450751" y="2544521"/>
                </a:lnTo>
                <a:lnTo>
                  <a:pt x="5450751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6228" y="3564254"/>
            <a:ext cx="5450840" cy="2545080"/>
          </a:xfrm>
          <a:custGeom>
            <a:avLst/>
            <a:gdLst/>
            <a:ahLst/>
            <a:cxnLst/>
            <a:rect l="l" t="t" r="r" b="b"/>
            <a:pathLst>
              <a:path w="5450840" h="2545079">
                <a:moveTo>
                  <a:pt x="5450751" y="2544521"/>
                </a:moveTo>
                <a:lnTo>
                  <a:pt x="424091" y="2544521"/>
                </a:lnTo>
                <a:lnTo>
                  <a:pt x="377880" y="2542032"/>
                </a:lnTo>
                <a:lnTo>
                  <a:pt x="333111" y="2534739"/>
                </a:lnTo>
                <a:lnTo>
                  <a:pt x="290042" y="2522901"/>
                </a:lnTo>
                <a:lnTo>
                  <a:pt x="248933" y="2506775"/>
                </a:lnTo>
                <a:lnTo>
                  <a:pt x="210041" y="2486621"/>
                </a:lnTo>
                <a:lnTo>
                  <a:pt x="173625" y="2462698"/>
                </a:lnTo>
                <a:lnTo>
                  <a:pt x="139944" y="2435263"/>
                </a:lnTo>
                <a:lnTo>
                  <a:pt x="109257" y="2404576"/>
                </a:lnTo>
                <a:lnTo>
                  <a:pt x="81822" y="2370895"/>
                </a:lnTo>
                <a:lnTo>
                  <a:pt x="57899" y="2334480"/>
                </a:lnTo>
                <a:lnTo>
                  <a:pt x="37745" y="2295588"/>
                </a:lnTo>
                <a:lnTo>
                  <a:pt x="21619" y="2254478"/>
                </a:lnTo>
                <a:lnTo>
                  <a:pt x="9781" y="2211409"/>
                </a:lnTo>
                <a:lnTo>
                  <a:pt x="2488" y="2166640"/>
                </a:lnTo>
                <a:lnTo>
                  <a:pt x="0" y="2120430"/>
                </a:lnTo>
                <a:lnTo>
                  <a:pt x="0" y="0"/>
                </a:lnTo>
                <a:lnTo>
                  <a:pt x="5450751" y="0"/>
                </a:lnTo>
                <a:lnTo>
                  <a:pt x="5450751" y="254452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6947" y="4488535"/>
            <a:ext cx="4928235" cy="11899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Национальная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технологическая</a:t>
            </a:r>
            <a:r>
              <a:rPr sz="2000" b="1" spc="-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инициатива</a:t>
            </a:r>
            <a:endParaRPr sz="2000">
              <a:latin typeface="Calibri"/>
              <a:cs typeface="Calibri"/>
            </a:endParaRPr>
          </a:p>
          <a:p>
            <a:pPr marL="588645" marR="578485" algn="ctr">
              <a:lnSpc>
                <a:spcPct val="127000"/>
              </a:lnSpc>
              <a:spcBef>
                <a:spcPts val="10"/>
              </a:spcBef>
            </a:pP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(Постановление Правительства</a:t>
            </a:r>
            <a:r>
              <a:rPr sz="2000" spc="-9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РФ  </a:t>
            </a:r>
            <a:r>
              <a:rPr sz="2000" spc="-10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18.04.2016 </a:t>
            </a:r>
            <a:r>
              <a:rPr sz="2000" spc="-50" dirty="0">
                <a:solidFill>
                  <a:srgbClr val="171717"/>
                </a:solidFill>
                <a:latin typeface="Calibri"/>
                <a:cs typeface="Calibri"/>
              </a:rPr>
              <a:t>г.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№ 317</a:t>
            </a: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")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73470" y="3580129"/>
            <a:ext cx="5396865" cy="2543175"/>
          </a:xfrm>
          <a:custGeom>
            <a:avLst/>
            <a:gdLst/>
            <a:ahLst/>
            <a:cxnLst/>
            <a:rect l="l" t="t" r="r" b="b"/>
            <a:pathLst>
              <a:path w="5396865" h="2543175">
                <a:moveTo>
                  <a:pt x="5396483" y="0"/>
                </a:moveTo>
                <a:lnTo>
                  <a:pt x="0" y="0"/>
                </a:lnTo>
                <a:lnTo>
                  <a:pt x="0" y="2543111"/>
                </a:lnTo>
                <a:lnTo>
                  <a:pt x="4972558" y="2543111"/>
                </a:lnTo>
                <a:lnTo>
                  <a:pt x="5018759" y="2540624"/>
                </a:lnTo>
                <a:lnTo>
                  <a:pt x="5063518" y="2533335"/>
                </a:lnTo>
                <a:lnTo>
                  <a:pt x="5106574" y="2521503"/>
                </a:lnTo>
                <a:lnTo>
                  <a:pt x="5147670" y="2505386"/>
                </a:lnTo>
                <a:lnTo>
                  <a:pt x="5186548" y="2485243"/>
                </a:lnTo>
                <a:lnTo>
                  <a:pt x="5222949" y="2461332"/>
                </a:lnTo>
                <a:lnTo>
                  <a:pt x="5256614" y="2433912"/>
                </a:lnTo>
                <a:lnTo>
                  <a:pt x="5287287" y="2403241"/>
                </a:lnTo>
                <a:lnTo>
                  <a:pt x="5314708" y="2369579"/>
                </a:lnTo>
                <a:lnTo>
                  <a:pt x="5338619" y="2333183"/>
                </a:lnTo>
                <a:lnTo>
                  <a:pt x="5358761" y="2294312"/>
                </a:lnTo>
                <a:lnTo>
                  <a:pt x="5374877" y="2253224"/>
                </a:lnTo>
                <a:lnTo>
                  <a:pt x="5386709" y="2210179"/>
                </a:lnTo>
                <a:lnTo>
                  <a:pt x="5393997" y="2165434"/>
                </a:lnTo>
                <a:lnTo>
                  <a:pt x="5396483" y="2119249"/>
                </a:lnTo>
                <a:lnTo>
                  <a:pt x="5396483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3470" y="3580129"/>
            <a:ext cx="5396865" cy="2543175"/>
          </a:xfrm>
          <a:custGeom>
            <a:avLst/>
            <a:gdLst/>
            <a:ahLst/>
            <a:cxnLst/>
            <a:rect l="l" t="t" r="r" b="b"/>
            <a:pathLst>
              <a:path w="5396865" h="2543175">
                <a:moveTo>
                  <a:pt x="5396483" y="0"/>
                </a:moveTo>
                <a:lnTo>
                  <a:pt x="5396483" y="2119249"/>
                </a:lnTo>
                <a:lnTo>
                  <a:pt x="5393997" y="2165434"/>
                </a:lnTo>
                <a:lnTo>
                  <a:pt x="5386709" y="2210179"/>
                </a:lnTo>
                <a:lnTo>
                  <a:pt x="5374877" y="2253224"/>
                </a:lnTo>
                <a:lnTo>
                  <a:pt x="5358761" y="2294312"/>
                </a:lnTo>
                <a:lnTo>
                  <a:pt x="5338619" y="2333183"/>
                </a:lnTo>
                <a:lnTo>
                  <a:pt x="5314708" y="2369579"/>
                </a:lnTo>
                <a:lnTo>
                  <a:pt x="5287287" y="2403241"/>
                </a:lnTo>
                <a:lnTo>
                  <a:pt x="5256614" y="2433912"/>
                </a:lnTo>
                <a:lnTo>
                  <a:pt x="5222949" y="2461332"/>
                </a:lnTo>
                <a:lnTo>
                  <a:pt x="5186548" y="2485243"/>
                </a:lnTo>
                <a:lnTo>
                  <a:pt x="5147670" y="2505386"/>
                </a:lnTo>
                <a:lnTo>
                  <a:pt x="5106574" y="2521503"/>
                </a:lnTo>
                <a:lnTo>
                  <a:pt x="5063518" y="2533335"/>
                </a:lnTo>
                <a:lnTo>
                  <a:pt x="5018759" y="2540624"/>
                </a:lnTo>
                <a:lnTo>
                  <a:pt x="4972558" y="2543111"/>
                </a:lnTo>
                <a:lnTo>
                  <a:pt x="0" y="2543111"/>
                </a:lnTo>
                <a:lnTo>
                  <a:pt x="0" y="0"/>
                </a:lnTo>
                <a:lnTo>
                  <a:pt x="539648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54317" y="4640960"/>
            <a:ext cx="5036820" cy="9988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17930" marR="5080" indent="-1205865">
              <a:lnSpc>
                <a:spcPts val="2210"/>
              </a:lnSpc>
              <a:spcBef>
                <a:spcPts val="335"/>
              </a:spcBef>
            </a:pP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Стратегия научно-технологического </a:t>
            </a:r>
            <a:r>
              <a:rPr sz="2000" b="1" dirty="0">
                <a:solidFill>
                  <a:srgbClr val="171717"/>
                </a:solidFill>
                <a:latin typeface="Calibri"/>
                <a:cs typeface="Calibri"/>
              </a:rPr>
              <a:t>развития 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Российской</a:t>
            </a:r>
            <a:r>
              <a:rPr sz="20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1717"/>
                </a:solidFill>
                <a:latin typeface="Calibri"/>
                <a:cs typeface="Calibri"/>
              </a:rPr>
              <a:t>Федерации</a:t>
            </a:r>
            <a:endParaRPr sz="2000">
              <a:latin typeface="Calibri"/>
              <a:cs typeface="Calibri"/>
            </a:endParaRPr>
          </a:p>
          <a:p>
            <a:pPr marL="120650">
              <a:lnSpc>
                <a:spcPct val="100000"/>
              </a:lnSpc>
              <a:spcBef>
                <a:spcPts val="605"/>
              </a:spcBef>
            </a:pPr>
            <a:r>
              <a:rPr sz="2000" spc="-20" dirty="0">
                <a:solidFill>
                  <a:srgbClr val="171717"/>
                </a:solidFill>
                <a:latin typeface="Calibri"/>
                <a:cs typeface="Calibri"/>
              </a:rPr>
              <a:t>(Указ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Президента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РФ </a:t>
            </a:r>
            <a:r>
              <a:rPr sz="2000" spc="-5" dirty="0">
                <a:solidFill>
                  <a:srgbClr val="171717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01.12.2016 </a:t>
            </a:r>
            <a:r>
              <a:rPr sz="2000" spc="-50" dirty="0">
                <a:solidFill>
                  <a:srgbClr val="171717"/>
                </a:solidFill>
                <a:latin typeface="Calibri"/>
                <a:cs typeface="Calibri"/>
              </a:rPr>
              <a:t>г. </a:t>
            </a:r>
            <a:r>
              <a:rPr sz="2000" spc="5" dirty="0">
                <a:solidFill>
                  <a:srgbClr val="171717"/>
                </a:solidFill>
                <a:latin typeface="Calibri"/>
                <a:cs typeface="Calibri"/>
              </a:rPr>
              <a:t>№</a:t>
            </a:r>
            <a:r>
              <a:rPr sz="2000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1717"/>
                </a:solidFill>
                <a:latin typeface="Calibri"/>
                <a:cs typeface="Calibri"/>
              </a:rPr>
              <a:t>642)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55188" y="2879979"/>
            <a:ext cx="6353810" cy="1488440"/>
          </a:xfrm>
          <a:custGeom>
            <a:avLst/>
            <a:gdLst/>
            <a:ahLst/>
            <a:cxnLst/>
            <a:rect l="l" t="t" r="r" b="b"/>
            <a:pathLst>
              <a:path w="6353809" h="1488439">
                <a:moveTo>
                  <a:pt x="6105779" y="0"/>
                </a:moveTo>
                <a:lnTo>
                  <a:pt x="248031" y="0"/>
                </a:lnTo>
                <a:lnTo>
                  <a:pt x="198029" y="5036"/>
                </a:lnTo>
                <a:lnTo>
                  <a:pt x="151465" y="19482"/>
                </a:lnTo>
                <a:lnTo>
                  <a:pt x="109332" y="42340"/>
                </a:lnTo>
                <a:lnTo>
                  <a:pt x="72628" y="72612"/>
                </a:lnTo>
                <a:lnTo>
                  <a:pt x="42346" y="109301"/>
                </a:lnTo>
                <a:lnTo>
                  <a:pt x="19484" y="151411"/>
                </a:lnTo>
                <a:lnTo>
                  <a:pt x="5037" y="197944"/>
                </a:lnTo>
                <a:lnTo>
                  <a:pt x="0" y="247904"/>
                </a:lnTo>
                <a:lnTo>
                  <a:pt x="0" y="1239901"/>
                </a:lnTo>
                <a:lnTo>
                  <a:pt x="5037" y="1289902"/>
                </a:lnTo>
                <a:lnTo>
                  <a:pt x="19484" y="1336466"/>
                </a:lnTo>
                <a:lnTo>
                  <a:pt x="42346" y="1378599"/>
                </a:lnTo>
                <a:lnTo>
                  <a:pt x="72628" y="1415303"/>
                </a:lnTo>
                <a:lnTo>
                  <a:pt x="109332" y="1445585"/>
                </a:lnTo>
                <a:lnTo>
                  <a:pt x="151465" y="1468447"/>
                </a:lnTo>
                <a:lnTo>
                  <a:pt x="198029" y="1482894"/>
                </a:lnTo>
                <a:lnTo>
                  <a:pt x="248031" y="1487932"/>
                </a:lnTo>
                <a:lnTo>
                  <a:pt x="6105779" y="1487932"/>
                </a:lnTo>
                <a:lnTo>
                  <a:pt x="6155780" y="1482894"/>
                </a:lnTo>
                <a:lnTo>
                  <a:pt x="6202344" y="1468447"/>
                </a:lnTo>
                <a:lnTo>
                  <a:pt x="6244477" y="1445585"/>
                </a:lnTo>
                <a:lnTo>
                  <a:pt x="6281181" y="1415303"/>
                </a:lnTo>
                <a:lnTo>
                  <a:pt x="6311463" y="1378599"/>
                </a:lnTo>
                <a:lnTo>
                  <a:pt x="6334325" y="1336466"/>
                </a:lnTo>
                <a:lnTo>
                  <a:pt x="6348772" y="1289902"/>
                </a:lnTo>
                <a:lnTo>
                  <a:pt x="6353810" y="1239901"/>
                </a:lnTo>
                <a:lnTo>
                  <a:pt x="6353810" y="247904"/>
                </a:lnTo>
                <a:lnTo>
                  <a:pt x="6348772" y="197944"/>
                </a:lnTo>
                <a:lnTo>
                  <a:pt x="6334325" y="151411"/>
                </a:lnTo>
                <a:lnTo>
                  <a:pt x="6311463" y="109301"/>
                </a:lnTo>
                <a:lnTo>
                  <a:pt x="6281181" y="72612"/>
                </a:lnTo>
                <a:lnTo>
                  <a:pt x="6244477" y="42340"/>
                </a:lnTo>
                <a:lnTo>
                  <a:pt x="6202344" y="19482"/>
                </a:lnTo>
                <a:lnTo>
                  <a:pt x="6155780" y="5036"/>
                </a:lnTo>
                <a:lnTo>
                  <a:pt x="6105779" y="0"/>
                </a:lnTo>
                <a:close/>
              </a:path>
            </a:pathLst>
          </a:custGeom>
          <a:solidFill>
            <a:srgbClr val="ACC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5188" y="2879979"/>
            <a:ext cx="6353810" cy="1488440"/>
          </a:xfrm>
          <a:custGeom>
            <a:avLst/>
            <a:gdLst/>
            <a:ahLst/>
            <a:cxnLst/>
            <a:rect l="l" t="t" r="r" b="b"/>
            <a:pathLst>
              <a:path w="6353809" h="1488439">
                <a:moveTo>
                  <a:pt x="0" y="247904"/>
                </a:moveTo>
                <a:lnTo>
                  <a:pt x="5037" y="197944"/>
                </a:lnTo>
                <a:lnTo>
                  <a:pt x="19484" y="151411"/>
                </a:lnTo>
                <a:lnTo>
                  <a:pt x="42346" y="109301"/>
                </a:lnTo>
                <a:lnTo>
                  <a:pt x="72628" y="72612"/>
                </a:lnTo>
                <a:lnTo>
                  <a:pt x="109332" y="42340"/>
                </a:lnTo>
                <a:lnTo>
                  <a:pt x="151465" y="19482"/>
                </a:lnTo>
                <a:lnTo>
                  <a:pt x="198029" y="5036"/>
                </a:lnTo>
                <a:lnTo>
                  <a:pt x="248031" y="0"/>
                </a:lnTo>
                <a:lnTo>
                  <a:pt x="6105779" y="0"/>
                </a:lnTo>
                <a:lnTo>
                  <a:pt x="6155780" y="5036"/>
                </a:lnTo>
                <a:lnTo>
                  <a:pt x="6202344" y="19482"/>
                </a:lnTo>
                <a:lnTo>
                  <a:pt x="6244477" y="42340"/>
                </a:lnTo>
                <a:lnTo>
                  <a:pt x="6281181" y="72612"/>
                </a:lnTo>
                <a:lnTo>
                  <a:pt x="6311463" y="109301"/>
                </a:lnTo>
                <a:lnTo>
                  <a:pt x="6334325" y="151411"/>
                </a:lnTo>
                <a:lnTo>
                  <a:pt x="6348772" y="197944"/>
                </a:lnTo>
                <a:lnTo>
                  <a:pt x="6353810" y="247904"/>
                </a:lnTo>
                <a:lnTo>
                  <a:pt x="6353810" y="1239901"/>
                </a:lnTo>
                <a:lnTo>
                  <a:pt x="6348772" y="1289902"/>
                </a:lnTo>
                <a:lnTo>
                  <a:pt x="6334325" y="1336466"/>
                </a:lnTo>
                <a:lnTo>
                  <a:pt x="6311463" y="1378599"/>
                </a:lnTo>
                <a:lnTo>
                  <a:pt x="6281181" y="1415303"/>
                </a:lnTo>
                <a:lnTo>
                  <a:pt x="6244477" y="1445585"/>
                </a:lnTo>
                <a:lnTo>
                  <a:pt x="6202344" y="1468447"/>
                </a:lnTo>
                <a:lnTo>
                  <a:pt x="6155780" y="1482894"/>
                </a:lnTo>
                <a:lnTo>
                  <a:pt x="6105779" y="1487932"/>
                </a:lnTo>
                <a:lnTo>
                  <a:pt x="248031" y="1487932"/>
                </a:lnTo>
                <a:lnTo>
                  <a:pt x="198029" y="1482894"/>
                </a:lnTo>
                <a:lnTo>
                  <a:pt x="151465" y="1468447"/>
                </a:lnTo>
                <a:lnTo>
                  <a:pt x="109332" y="1445585"/>
                </a:lnTo>
                <a:lnTo>
                  <a:pt x="72628" y="1415303"/>
                </a:lnTo>
                <a:lnTo>
                  <a:pt x="42346" y="1378599"/>
                </a:lnTo>
                <a:lnTo>
                  <a:pt x="19484" y="1336466"/>
                </a:lnTo>
                <a:lnTo>
                  <a:pt x="5037" y="1289902"/>
                </a:lnTo>
                <a:lnTo>
                  <a:pt x="0" y="1239901"/>
                </a:lnTo>
                <a:lnTo>
                  <a:pt x="0" y="24790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7492" y="3735323"/>
            <a:ext cx="405383" cy="580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73882" y="2957525"/>
            <a:ext cx="591756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Концепция </a:t>
            </a:r>
            <a:r>
              <a:rPr sz="2000" b="1" spc="-10" dirty="0">
                <a:solidFill>
                  <a:srgbClr val="853918"/>
                </a:solidFill>
                <a:latin typeface="Calibri"/>
                <a:cs typeface="Calibri"/>
              </a:rPr>
              <a:t>преподавания </a:t>
            </a: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предметной</a:t>
            </a:r>
            <a:r>
              <a:rPr sz="2000" b="1" spc="-85" dirty="0">
                <a:solidFill>
                  <a:srgbClr val="85391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853918"/>
                </a:solidFill>
                <a:latin typeface="Calibri"/>
                <a:cs typeface="Calibri"/>
              </a:rPr>
              <a:t>области</a:t>
            </a:r>
            <a:endParaRPr sz="2000" dirty="0">
              <a:latin typeface="Calibri"/>
              <a:cs typeface="Calibri"/>
            </a:endParaRPr>
          </a:p>
          <a:p>
            <a:pPr marL="12700" marR="5080" algn="ctr">
              <a:lnSpc>
                <a:spcPts val="2200"/>
              </a:lnSpc>
              <a:spcBef>
                <a:spcPts val="145"/>
              </a:spcBef>
            </a:pPr>
            <a:r>
              <a:rPr sz="2000" b="1" spc="-20" dirty="0">
                <a:solidFill>
                  <a:srgbClr val="853918"/>
                </a:solidFill>
                <a:latin typeface="Calibri"/>
                <a:cs typeface="Calibri"/>
              </a:rPr>
              <a:t>«Технология» </a:t>
            </a:r>
            <a:r>
              <a:rPr sz="2000" b="1" dirty="0">
                <a:solidFill>
                  <a:srgbClr val="853918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общеобразовательных организациях  </a:t>
            </a:r>
            <a:r>
              <a:rPr sz="2000" b="1" spc="-10" dirty="0">
                <a:solidFill>
                  <a:srgbClr val="853918"/>
                </a:solidFill>
                <a:latin typeface="Calibri"/>
                <a:cs typeface="Calibri"/>
              </a:rPr>
              <a:t>Российской </a:t>
            </a: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Федерации,</a:t>
            </a:r>
            <a:r>
              <a:rPr sz="2000" b="1" spc="-65" dirty="0">
                <a:solidFill>
                  <a:srgbClr val="85391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853918"/>
                </a:solidFill>
                <a:latin typeface="Calibri"/>
                <a:cs typeface="Calibri"/>
              </a:rPr>
              <a:t>реализующих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150"/>
              </a:lnSpc>
            </a:pP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общеобразовательные</a:t>
            </a:r>
            <a:r>
              <a:rPr sz="2000" b="1" spc="-40" dirty="0">
                <a:solidFill>
                  <a:srgbClr val="85391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853918"/>
                </a:solidFill>
                <a:latin typeface="Calibri"/>
                <a:cs typeface="Calibri"/>
              </a:rPr>
              <a:t>программы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24" y="290220"/>
            <a:ext cx="115875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2C3493"/>
                </a:solidFill>
              </a:rPr>
              <a:t>ТЕХНОЛОГИЯ. ПРОФЕССИОНАЛЬНОЕ</a:t>
            </a:r>
            <a:r>
              <a:rPr lang="ru-RU" sz="2000" spc="-10" dirty="0">
                <a:solidFill>
                  <a:srgbClr val="2C3493"/>
                </a:solidFill>
              </a:rPr>
              <a:t> </a:t>
            </a:r>
            <a:r>
              <a:rPr sz="2000" spc="-5" dirty="0">
                <a:solidFill>
                  <a:srgbClr val="2C3493"/>
                </a:solidFill>
              </a:rPr>
              <a:t>САМООПРЕДЕЛЕНИЕ </a:t>
            </a:r>
            <a:r>
              <a:rPr sz="2000" spc="-15" dirty="0">
                <a:solidFill>
                  <a:srgbClr val="2C3493"/>
                </a:solidFill>
              </a:rPr>
              <a:t>ШКОЛЬНИКА.  </a:t>
            </a:r>
            <a:r>
              <a:rPr sz="2000" dirty="0"/>
              <a:t>ЛИЧНОСТЬ. </a:t>
            </a:r>
            <a:r>
              <a:rPr sz="2000" spc="-15" dirty="0"/>
              <a:t>ПРОФЕССИЯ. </a:t>
            </a:r>
            <a:r>
              <a:rPr sz="2000" spc="-20" dirty="0"/>
              <a:t>КАРЬЕРА </a:t>
            </a:r>
            <a:r>
              <a:rPr sz="2000" spc="-5" dirty="0"/>
              <a:t>(8-9 </a:t>
            </a:r>
            <a:r>
              <a:rPr sz="2000" spc="-15" dirty="0"/>
              <a:t>КЛАССЫ), </a:t>
            </a:r>
            <a:r>
              <a:rPr sz="2000" spc="-25" dirty="0">
                <a:solidFill>
                  <a:srgbClr val="171717"/>
                </a:solidFill>
              </a:rPr>
              <a:t>АВТОР </a:t>
            </a:r>
            <a:r>
              <a:rPr sz="2000" dirty="0">
                <a:solidFill>
                  <a:srgbClr val="171717"/>
                </a:solidFill>
              </a:rPr>
              <a:t>– </a:t>
            </a:r>
            <a:r>
              <a:rPr sz="2000" spc="-5" dirty="0">
                <a:solidFill>
                  <a:srgbClr val="171717"/>
                </a:solidFill>
              </a:rPr>
              <a:t>РЕЗАПКИНА</a:t>
            </a:r>
            <a:r>
              <a:rPr sz="2000" spc="40" dirty="0">
                <a:solidFill>
                  <a:srgbClr val="171717"/>
                </a:solidFill>
              </a:rPr>
              <a:t> </a:t>
            </a:r>
            <a:r>
              <a:rPr sz="2000" spc="-55" dirty="0">
                <a:solidFill>
                  <a:srgbClr val="171717"/>
                </a:solidFill>
              </a:rPr>
              <a:t>Г.В.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5236" y="1406647"/>
            <a:ext cx="2560320" cy="3359150"/>
            <a:chOff x="745236" y="1406647"/>
            <a:chExt cx="2560320" cy="3359150"/>
          </a:xfrm>
        </p:grpSpPr>
        <p:sp>
          <p:nvSpPr>
            <p:cNvPr id="4" name="object 4"/>
            <p:cNvSpPr/>
            <p:nvPr/>
          </p:nvSpPr>
          <p:spPr>
            <a:xfrm>
              <a:off x="745236" y="1406647"/>
              <a:ext cx="2560319" cy="3358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6178" y="1427225"/>
              <a:ext cx="2465070" cy="3263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4590" y="1425701"/>
              <a:ext cx="2468245" cy="3267075"/>
            </a:xfrm>
            <a:custGeom>
              <a:avLst/>
              <a:gdLst/>
              <a:ahLst/>
              <a:cxnLst/>
              <a:rect l="l" t="t" r="r" b="b"/>
              <a:pathLst>
                <a:path w="2468245" h="3267075">
                  <a:moveTo>
                    <a:pt x="0" y="3266567"/>
                  </a:moveTo>
                  <a:lnTo>
                    <a:pt x="2468245" y="3266567"/>
                  </a:lnTo>
                  <a:lnTo>
                    <a:pt x="2468245" y="0"/>
                  </a:lnTo>
                  <a:lnTo>
                    <a:pt x="0" y="0"/>
                  </a:lnTo>
                  <a:lnTo>
                    <a:pt x="0" y="3266567"/>
                  </a:lnTo>
                  <a:close/>
                </a:path>
              </a:pathLst>
            </a:custGeom>
            <a:ln w="3175">
              <a:solidFill>
                <a:srgbClr val="171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8214" y="1429257"/>
            <a:ext cx="7673975" cy="426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marR="64579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2E3695"/>
                </a:solidFill>
                <a:latin typeface="Calibri"/>
                <a:cs typeface="Calibri"/>
              </a:rPr>
              <a:t>Стимулирует </a:t>
            </a:r>
            <a:r>
              <a:rPr sz="2000" b="1" spc="-10" dirty="0">
                <a:solidFill>
                  <a:srgbClr val="2E3695"/>
                </a:solidFill>
                <a:latin typeface="Calibri"/>
                <a:cs typeface="Calibri"/>
              </a:rPr>
              <a:t>подростка </a:t>
            </a:r>
            <a:r>
              <a:rPr sz="2000" b="1" dirty="0">
                <a:solidFill>
                  <a:srgbClr val="2E3695"/>
                </a:solidFill>
                <a:latin typeface="Calibri"/>
                <a:cs typeface="Calibri"/>
              </a:rPr>
              <a:t>к поиску </a:t>
            </a:r>
            <a:r>
              <a:rPr sz="2000" b="1" spc="-5" dirty="0">
                <a:solidFill>
                  <a:srgbClr val="2E3695"/>
                </a:solidFill>
                <a:latin typeface="Calibri"/>
                <a:cs typeface="Calibri"/>
              </a:rPr>
              <a:t>своего места </a:t>
            </a:r>
            <a:r>
              <a:rPr sz="2000" b="1" dirty="0">
                <a:solidFill>
                  <a:srgbClr val="2E3695"/>
                </a:solidFill>
                <a:latin typeface="Calibri"/>
                <a:cs typeface="Calibri"/>
              </a:rPr>
              <a:t>в жизни и </a:t>
            </a:r>
            <a:r>
              <a:rPr sz="2000" b="1" spc="-10" dirty="0">
                <a:solidFill>
                  <a:srgbClr val="2E3695"/>
                </a:solidFill>
                <a:latin typeface="Calibri"/>
                <a:cs typeface="Calibri"/>
              </a:rPr>
              <a:t>путей  </a:t>
            </a:r>
            <a:r>
              <a:rPr sz="2000" b="1" spc="-5" dirty="0">
                <a:solidFill>
                  <a:srgbClr val="2E3695"/>
                </a:solidFill>
                <a:latin typeface="Calibri"/>
                <a:cs typeface="Calibri"/>
              </a:rPr>
              <a:t>самореализации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учебном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пособии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последовательно рассматриваются</a:t>
            </a:r>
            <a:r>
              <a:rPr sz="1800" spc="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вопросы: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самоопределения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подростков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основе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самодиагностики: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личностных</a:t>
            </a:r>
            <a:r>
              <a:rPr sz="1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особенностей̆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потребностей̆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мотивов</a:t>
            </a:r>
            <a:r>
              <a:rPr sz="18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71717"/>
                </a:solidFill>
                <a:latin typeface="Calibri"/>
                <a:cs typeface="Calibri"/>
              </a:rPr>
              <a:t>труда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Courier New"/>
              <a:buChar char="o"/>
              <a:tabLst>
                <a:tab pos="7569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жизненных</a:t>
            </a:r>
            <a:r>
              <a:rPr sz="1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ценностей̆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требований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различным сферам профессиональной</a:t>
            </a:r>
            <a:r>
              <a:rPr sz="1800" spc="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правила планирования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профессиональной̆</a:t>
            </a:r>
            <a:r>
              <a:rPr sz="1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карьеры.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9755">
              <a:lnSpc>
                <a:spcPct val="100000"/>
              </a:lnSpc>
              <a:spcBef>
                <a:spcPts val="5"/>
              </a:spcBef>
              <a:buChar char="*"/>
              <a:tabLst>
                <a:tab pos="178435" algn="l"/>
              </a:tabLst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Учебное пособие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может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быть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использовано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уроках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технологии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 во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внеурочной̆</a:t>
            </a:r>
            <a:r>
              <a:rPr sz="18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  <a:p>
            <a:pPr marL="177800" indent="-165735">
              <a:lnSpc>
                <a:spcPct val="100000"/>
              </a:lnSpc>
              <a:spcBef>
                <a:spcPts val="1200"/>
              </a:spcBef>
              <a:buChar char="*"/>
              <a:tabLst>
                <a:tab pos="178435" algn="l"/>
              </a:tabLst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УМК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входят: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рабочая программа,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учебное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пособие,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методическое</a:t>
            </a:r>
            <a:r>
              <a:rPr sz="1800" spc="1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пособие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1057" y="4998279"/>
            <a:ext cx="1255312" cy="125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1189" y="1908052"/>
            <a:ext cx="4863089" cy="3430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1639" y="1929257"/>
            <a:ext cx="4767960" cy="3335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0115" y="1927605"/>
            <a:ext cx="4771390" cy="3339465"/>
          </a:xfrm>
          <a:custGeom>
            <a:avLst/>
            <a:gdLst/>
            <a:ahLst/>
            <a:cxnLst/>
            <a:rect l="l" t="t" r="r" b="b"/>
            <a:pathLst>
              <a:path w="4771390" h="3339465">
                <a:moveTo>
                  <a:pt x="0" y="3338957"/>
                </a:moveTo>
                <a:lnTo>
                  <a:pt x="4771136" y="3338957"/>
                </a:lnTo>
                <a:lnTo>
                  <a:pt x="4771136" y="0"/>
                </a:lnTo>
                <a:lnTo>
                  <a:pt x="0" y="0"/>
                </a:lnTo>
                <a:lnTo>
                  <a:pt x="0" y="3338957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9700" y="1854708"/>
            <a:ext cx="6931659" cy="3455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Регистрируйтесь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очные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и</a:t>
            </a:r>
            <a:r>
              <a:rPr sz="18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онлайн-мероприятия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Получайте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сертификаты за участие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в вебинарах и</a:t>
            </a:r>
            <a:r>
              <a:rPr sz="18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конференциях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Пользуйтесь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цифровой </a:t>
            </a: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образовательной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платформой</a:t>
            </a:r>
            <a:r>
              <a:rPr sz="1800" spc="7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2E2E2E"/>
                </a:solidFill>
                <a:latin typeface="Calibri"/>
                <a:cs typeface="Calibri"/>
              </a:rPr>
              <a:t>LECTA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Учитесь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на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курсах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повышения</a:t>
            </a:r>
            <a:r>
              <a:rPr sz="18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Скачивайте рабочие программы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и </a:t>
            </a:r>
            <a:r>
              <a:rPr sz="1800" spc="-15" dirty="0">
                <a:solidFill>
                  <a:srgbClr val="2E2E2E"/>
                </a:solidFill>
                <a:latin typeface="Calibri"/>
                <a:cs typeface="Calibri"/>
              </a:rPr>
              <a:t>методические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пособия,</a:t>
            </a:r>
            <a:r>
              <a:rPr sz="1800" spc="1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сценарии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уроков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внеклассных мероприятий, </a:t>
            </a:r>
            <a:r>
              <a:rPr sz="1800" spc="-15" dirty="0">
                <a:solidFill>
                  <a:srgbClr val="2E2E2E"/>
                </a:solidFill>
                <a:latin typeface="Calibri"/>
                <a:cs typeface="Calibri"/>
              </a:rPr>
              <a:t>готовые</a:t>
            </a:r>
            <a:r>
              <a:rPr sz="18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презентации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Создавайте собственные </a:t>
            </a: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подборки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интересных</a:t>
            </a:r>
            <a:r>
              <a:rPr sz="1800" spc="7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материалов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Участвуйте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конкурсах,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акциях и</a:t>
            </a:r>
            <a:r>
              <a:rPr sz="1800" spc="5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проектах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Становитесь </a:t>
            </a:r>
            <a:r>
              <a:rPr sz="1800" dirty="0">
                <a:solidFill>
                  <a:srgbClr val="2E2E2E"/>
                </a:solidFill>
                <a:latin typeface="Calibri"/>
                <a:cs typeface="Calibri"/>
              </a:rPr>
              <a:t>членом </a:t>
            </a:r>
            <a:r>
              <a:rPr sz="1800" spc="-10" dirty="0">
                <a:solidFill>
                  <a:srgbClr val="2E2E2E"/>
                </a:solidFill>
                <a:latin typeface="Calibri"/>
                <a:cs typeface="Calibri"/>
              </a:rPr>
              <a:t>экспертного</a:t>
            </a:r>
            <a:r>
              <a:rPr sz="1800" spc="6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сообщества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2C3493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solidFill>
                  <a:srgbClr val="2E2E2E"/>
                </a:solidFill>
                <a:latin typeface="Calibri"/>
                <a:cs typeface="Calibri"/>
              </a:rPr>
              <a:t>Управляйте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новостными</a:t>
            </a:r>
            <a:r>
              <a:rPr sz="18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E2E"/>
                </a:solidFill>
                <a:latin typeface="Calibri"/>
                <a:cs typeface="Calibri"/>
              </a:rPr>
              <a:t>рассылками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3105" y="148179"/>
            <a:ext cx="1162649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C3493"/>
                </a:solidFill>
              </a:rPr>
              <a:t>РЕГИСТРИРУЙТЕСЬ </a:t>
            </a:r>
            <a:r>
              <a:rPr sz="2400" dirty="0">
                <a:solidFill>
                  <a:srgbClr val="2C3493"/>
                </a:solidFill>
              </a:rPr>
              <a:t>НА </a:t>
            </a:r>
            <a:r>
              <a:rPr sz="2400" spc="-10" dirty="0">
                <a:solidFill>
                  <a:srgbClr val="2C3493"/>
                </a:solidFill>
              </a:rPr>
              <a:t>САЙТЕ</a:t>
            </a:r>
            <a:r>
              <a:rPr sz="2400" spc="35" dirty="0">
                <a:solidFill>
                  <a:srgbClr val="2C3493"/>
                </a:solidFill>
              </a:rPr>
              <a:t> </a:t>
            </a:r>
            <a:r>
              <a:rPr sz="2400" spc="-10" dirty="0"/>
              <a:t>ROSUCHEBNIK.RU</a:t>
            </a:r>
          </a:p>
          <a:p>
            <a:pPr marL="12700" algn="ctr">
              <a:lnSpc>
                <a:spcPct val="100000"/>
              </a:lnSpc>
            </a:pPr>
            <a:r>
              <a:rPr sz="2400" dirty="0">
                <a:solidFill>
                  <a:srgbClr val="2C3493"/>
                </a:solidFill>
              </a:rPr>
              <a:t>И </a:t>
            </a:r>
            <a:r>
              <a:rPr sz="2400" spc="-15" dirty="0">
                <a:solidFill>
                  <a:srgbClr val="2C3493"/>
                </a:solidFill>
              </a:rPr>
              <a:t>ПОЛЬЗУЙТЕСЬ </a:t>
            </a:r>
            <a:r>
              <a:rPr sz="2400" spc="-10" dirty="0">
                <a:solidFill>
                  <a:srgbClr val="2C3493"/>
                </a:solidFill>
              </a:rPr>
              <a:t>ПРЕИМУЩЕСТВАМИ </a:t>
            </a:r>
            <a:r>
              <a:rPr sz="2400" spc="-15" dirty="0">
                <a:solidFill>
                  <a:srgbClr val="2C3493"/>
                </a:solidFill>
              </a:rPr>
              <a:t>ЛИЧНОГО</a:t>
            </a:r>
            <a:r>
              <a:rPr sz="2400" spc="10" dirty="0">
                <a:solidFill>
                  <a:srgbClr val="2C3493"/>
                </a:solidFill>
              </a:rPr>
              <a:t> </a:t>
            </a:r>
            <a:r>
              <a:rPr sz="2400" spc="-25" dirty="0">
                <a:solidFill>
                  <a:srgbClr val="2C3493"/>
                </a:solidFill>
              </a:rPr>
              <a:t>КАБИНЕТА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3071" y="967744"/>
            <a:ext cx="4498847" cy="3334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79488" y="994155"/>
            <a:ext cx="4391152" cy="3226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4661" y="989330"/>
            <a:ext cx="4401185" cy="3236595"/>
          </a:xfrm>
          <a:custGeom>
            <a:avLst/>
            <a:gdLst/>
            <a:ahLst/>
            <a:cxnLst/>
            <a:rect l="l" t="t" r="r" b="b"/>
            <a:pathLst>
              <a:path w="4401184" h="3236595">
                <a:moveTo>
                  <a:pt x="0" y="3236468"/>
                </a:moveTo>
                <a:lnTo>
                  <a:pt x="4400677" y="3236468"/>
                </a:lnTo>
                <a:lnTo>
                  <a:pt x="4400677" y="0"/>
                </a:lnTo>
                <a:lnTo>
                  <a:pt x="0" y="0"/>
                </a:lnTo>
                <a:lnTo>
                  <a:pt x="0" y="3236468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2396" y="1879092"/>
            <a:ext cx="4546092" cy="3439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7828" y="1915160"/>
            <a:ext cx="4420742" cy="3314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3129" y="1910333"/>
            <a:ext cx="4430395" cy="3323590"/>
          </a:xfrm>
          <a:custGeom>
            <a:avLst/>
            <a:gdLst/>
            <a:ahLst/>
            <a:cxnLst/>
            <a:rect l="l" t="t" r="r" b="b"/>
            <a:pathLst>
              <a:path w="4430395" h="3323590">
                <a:moveTo>
                  <a:pt x="0" y="3323590"/>
                </a:moveTo>
                <a:lnTo>
                  <a:pt x="4430268" y="3323590"/>
                </a:lnTo>
                <a:lnTo>
                  <a:pt x="4430268" y="0"/>
                </a:lnTo>
                <a:lnTo>
                  <a:pt x="0" y="0"/>
                </a:lnTo>
                <a:lnTo>
                  <a:pt x="0" y="332359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6266" y="2079116"/>
            <a:ext cx="2292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Зайдите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на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сайт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10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alibri"/>
                <a:cs typeface="Calibri"/>
                <a:hlinkClick r:id="rId9"/>
              </a:rPr>
              <a:t>https://rosuchebnik.ru/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5352" y="4025645"/>
            <a:ext cx="2635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раскрывающемся</a:t>
            </a:r>
            <a:r>
              <a:rPr sz="18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списке 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выберите</a:t>
            </a:r>
            <a:r>
              <a:rPr sz="18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предмет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13447" y="2616707"/>
            <a:ext cx="4933188" cy="34381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9643" y="2652953"/>
            <a:ext cx="4807077" cy="33124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4817" y="2648191"/>
            <a:ext cx="4817110" cy="3322320"/>
          </a:xfrm>
          <a:custGeom>
            <a:avLst/>
            <a:gdLst/>
            <a:ahLst/>
            <a:cxnLst/>
            <a:rect l="l" t="t" r="r" b="b"/>
            <a:pathLst>
              <a:path w="4817109" h="3322320">
                <a:moveTo>
                  <a:pt x="0" y="3321939"/>
                </a:moveTo>
                <a:lnTo>
                  <a:pt x="4816602" y="3321939"/>
                </a:lnTo>
                <a:lnTo>
                  <a:pt x="4816602" y="0"/>
                </a:lnTo>
                <a:lnTo>
                  <a:pt x="0" y="0"/>
                </a:lnTo>
                <a:lnTo>
                  <a:pt x="0" y="3321939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01953" y="5032375"/>
            <a:ext cx="3297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Выберите Линию УМК </a:t>
            </a: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и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нажмите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sz="1800" b="1" spc="-5" dirty="0">
                <a:solidFill>
                  <a:srgbClr val="2C3392"/>
                </a:solidFill>
                <a:latin typeface="Calibri"/>
                <a:cs typeface="Calibri"/>
              </a:rPr>
              <a:t>Перейти </a:t>
            </a: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к линии</a:t>
            </a:r>
            <a:r>
              <a:rPr sz="1800" b="1" spc="-40" dirty="0">
                <a:solidFill>
                  <a:srgbClr val="2C339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3392"/>
                </a:solidFill>
                <a:latin typeface="Calibri"/>
                <a:cs typeface="Calibri"/>
              </a:rPr>
              <a:t>УМК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4560" y="2140585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5">
                <a:moveTo>
                  <a:pt x="0" y="191388"/>
                </a:moveTo>
                <a:lnTo>
                  <a:pt x="5056" y="147516"/>
                </a:lnTo>
                <a:lnTo>
                  <a:pt x="19458" y="107237"/>
                </a:lnTo>
                <a:lnTo>
                  <a:pt x="42058" y="71700"/>
                </a:lnTo>
                <a:lnTo>
                  <a:pt x="71707" y="42057"/>
                </a:lnTo>
                <a:lnTo>
                  <a:pt x="107254" y="19459"/>
                </a:lnTo>
                <a:lnTo>
                  <a:pt x="147552" y="5056"/>
                </a:lnTo>
                <a:lnTo>
                  <a:pt x="191452" y="0"/>
                </a:lnTo>
                <a:lnTo>
                  <a:pt x="235352" y="5056"/>
                </a:lnTo>
                <a:lnTo>
                  <a:pt x="275652" y="19459"/>
                </a:lnTo>
                <a:lnTo>
                  <a:pt x="311202" y="42057"/>
                </a:lnTo>
                <a:lnTo>
                  <a:pt x="340853" y="71700"/>
                </a:lnTo>
                <a:lnTo>
                  <a:pt x="363456" y="107237"/>
                </a:lnTo>
                <a:lnTo>
                  <a:pt x="377860" y="147516"/>
                </a:lnTo>
                <a:lnTo>
                  <a:pt x="382917" y="191388"/>
                </a:lnTo>
                <a:lnTo>
                  <a:pt x="377860" y="235308"/>
                </a:lnTo>
                <a:lnTo>
                  <a:pt x="363456" y="275621"/>
                </a:lnTo>
                <a:lnTo>
                  <a:pt x="340853" y="311180"/>
                </a:lnTo>
                <a:lnTo>
                  <a:pt x="311202" y="340837"/>
                </a:lnTo>
                <a:lnTo>
                  <a:pt x="275652" y="363442"/>
                </a:lnTo>
                <a:lnTo>
                  <a:pt x="235352" y="377847"/>
                </a:lnTo>
                <a:lnTo>
                  <a:pt x="191452" y="382904"/>
                </a:lnTo>
                <a:lnTo>
                  <a:pt x="147552" y="377847"/>
                </a:lnTo>
                <a:lnTo>
                  <a:pt x="107254" y="363442"/>
                </a:lnTo>
                <a:lnTo>
                  <a:pt x="71707" y="340837"/>
                </a:lnTo>
                <a:lnTo>
                  <a:pt x="42058" y="311180"/>
                </a:lnTo>
                <a:lnTo>
                  <a:pt x="19458" y="275621"/>
                </a:lnTo>
                <a:lnTo>
                  <a:pt x="5056" y="235308"/>
                </a:lnTo>
                <a:lnTo>
                  <a:pt x="0" y="191388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5363" y="216750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4560" y="3068320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4">
                <a:moveTo>
                  <a:pt x="0" y="191388"/>
                </a:moveTo>
                <a:lnTo>
                  <a:pt x="5056" y="147476"/>
                </a:lnTo>
                <a:lnTo>
                  <a:pt x="19458" y="107181"/>
                </a:lnTo>
                <a:lnTo>
                  <a:pt x="42058" y="71647"/>
                </a:lnTo>
                <a:lnTo>
                  <a:pt x="71707" y="42017"/>
                </a:lnTo>
                <a:lnTo>
                  <a:pt x="107254" y="19437"/>
                </a:lnTo>
                <a:lnTo>
                  <a:pt x="147552" y="5050"/>
                </a:lnTo>
                <a:lnTo>
                  <a:pt x="191452" y="0"/>
                </a:lnTo>
                <a:lnTo>
                  <a:pt x="235352" y="5050"/>
                </a:lnTo>
                <a:lnTo>
                  <a:pt x="275652" y="19437"/>
                </a:lnTo>
                <a:lnTo>
                  <a:pt x="311202" y="42017"/>
                </a:lnTo>
                <a:lnTo>
                  <a:pt x="340853" y="71647"/>
                </a:lnTo>
                <a:lnTo>
                  <a:pt x="363456" y="107181"/>
                </a:lnTo>
                <a:lnTo>
                  <a:pt x="377860" y="147476"/>
                </a:lnTo>
                <a:lnTo>
                  <a:pt x="382917" y="191388"/>
                </a:lnTo>
                <a:lnTo>
                  <a:pt x="377860" y="235308"/>
                </a:lnTo>
                <a:lnTo>
                  <a:pt x="363456" y="275621"/>
                </a:lnTo>
                <a:lnTo>
                  <a:pt x="340853" y="311180"/>
                </a:lnTo>
                <a:lnTo>
                  <a:pt x="311202" y="340837"/>
                </a:lnTo>
                <a:lnTo>
                  <a:pt x="275652" y="363442"/>
                </a:lnTo>
                <a:lnTo>
                  <a:pt x="235352" y="377847"/>
                </a:lnTo>
                <a:lnTo>
                  <a:pt x="191452" y="382904"/>
                </a:lnTo>
                <a:lnTo>
                  <a:pt x="147552" y="377847"/>
                </a:lnTo>
                <a:lnTo>
                  <a:pt x="107254" y="363442"/>
                </a:lnTo>
                <a:lnTo>
                  <a:pt x="71707" y="340837"/>
                </a:lnTo>
                <a:lnTo>
                  <a:pt x="42058" y="311180"/>
                </a:lnTo>
                <a:lnTo>
                  <a:pt x="19458" y="275621"/>
                </a:lnTo>
                <a:lnTo>
                  <a:pt x="5056" y="235308"/>
                </a:lnTo>
                <a:lnTo>
                  <a:pt x="0" y="191388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5363" y="309537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4560" y="4130547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4">
                <a:moveTo>
                  <a:pt x="0" y="191388"/>
                </a:moveTo>
                <a:lnTo>
                  <a:pt x="5056" y="147516"/>
                </a:lnTo>
                <a:lnTo>
                  <a:pt x="19458" y="107237"/>
                </a:lnTo>
                <a:lnTo>
                  <a:pt x="42058" y="71700"/>
                </a:lnTo>
                <a:lnTo>
                  <a:pt x="71707" y="42057"/>
                </a:lnTo>
                <a:lnTo>
                  <a:pt x="107254" y="19459"/>
                </a:lnTo>
                <a:lnTo>
                  <a:pt x="147552" y="5056"/>
                </a:lnTo>
                <a:lnTo>
                  <a:pt x="191452" y="0"/>
                </a:lnTo>
                <a:lnTo>
                  <a:pt x="235352" y="5056"/>
                </a:lnTo>
                <a:lnTo>
                  <a:pt x="275652" y="19459"/>
                </a:lnTo>
                <a:lnTo>
                  <a:pt x="311202" y="42057"/>
                </a:lnTo>
                <a:lnTo>
                  <a:pt x="340853" y="71700"/>
                </a:lnTo>
                <a:lnTo>
                  <a:pt x="363456" y="107237"/>
                </a:lnTo>
                <a:lnTo>
                  <a:pt x="377860" y="147516"/>
                </a:lnTo>
                <a:lnTo>
                  <a:pt x="382917" y="191388"/>
                </a:lnTo>
                <a:lnTo>
                  <a:pt x="377860" y="235308"/>
                </a:lnTo>
                <a:lnTo>
                  <a:pt x="363456" y="275621"/>
                </a:lnTo>
                <a:lnTo>
                  <a:pt x="340853" y="311180"/>
                </a:lnTo>
                <a:lnTo>
                  <a:pt x="311202" y="340837"/>
                </a:lnTo>
                <a:lnTo>
                  <a:pt x="275652" y="363442"/>
                </a:lnTo>
                <a:lnTo>
                  <a:pt x="235352" y="377847"/>
                </a:lnTo>
                <a:lnTo>
                  <a:pt x="191452" y="382904"/>
                </a:lnTo>
                <a:lnTo>
                  <a:pt x="147552" y="377847"/>
                </a:lnTo>
                <a:lnTo>
                  <a:pt x="107254" y="363442"/>
                </a:lnTo>
                <a:lnTo>
                  <a:pt x="71707" y="340837"/>
                </a:lnTo>
                <a:lnTo>
                  <a:pt x="42058" y="311180"/>
                </a:lnTo>
                <a:lnTo>
                  <a:pt x="19458" y="275621"/>
                </a:lnTo>
                <a:lnTo>
                  <a:pt x="5056" y="235308"/>
                </a:lnTo>
                <a:lnTo>
                  <a:pt x="0" y="191388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5363" y="415785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01953" y="2998470"/>
            <a:ext cx="3230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верхнем меню найдите</a:t>
            </a:r>
            <a:r>
              <a:rPr sz="1800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раздел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«</a:t>
            </a:r>
            <a:r>
              <a:rPr sz="1800" b="1" spc="-10" dirty="0">
                <a:solidFill>
                  <a:srgbClr val="2C3392"/>
                </a:solidFill>
                <a:latin typeface="Calibri"/>
                <a:cs typeface="Calibri"/>
              </a:rPr>
              <a:t>Методическая</a:t>
            </a:r>
            <a:r>
              <a:rPr sz="1800" b="1" spc="-40" dirty="0">
                <a:solidFill>
                  <a:srgbClr val="2C339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3392"/>
                </a:solidFill>
                <a:latin typeface="Calibri"/>
                <a:cs typeface="Calibri"/>
              </a:rPr>
              <a:t>помощь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4560" y="5123560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4">
                <a:moveTo>
                  <a:pt x="0" y="191515"/>
                </a:moveTo>
                <a:lnTo>
                  <a:pt x="5056" y="147596"/>
                </a:lnTo>
                <a:lnTo>
                  <a:pt x="19458" y="107283"/>
                </a:lnTo>
                <a:lnTo>
                  <a:pt x="42058" y="71724"/>
                </a:lnTo>
                <a:lnTo>
                  <a:pt x="71707" y="42067"/>
                </a:lnTo>
                <a:lnTo>
                  <a:pt x="107254" y="19462"/>
                </a:lnTo>
                <a:lnTo>
                  <a:pt x="147552" y="5057"/>
                </a:lnTo>
                <a:lnTo>
                  <a:pt x="191452" y="0"/>
                </a:lnTo>
                <a:lnTo>
                  <a:pt x="235352" y="5057"/>
                </a:lnTo>
                <a:lnTo>
                  <a:pt x="275652" y="19462"/>
                </a:lnTo>
                <a:lnTo>
                  <a:pt x="311202" y="42067"/>
                </a:lnTo>
                <a:lnTo>
                  <a:pt x="340853" y="71724"/>
                </a:lnTo>
                <a:lnTo>
                  <a:pt x="363456" y="107283"/>
                </a:lnTo>
                <a:lnTo>
                  <a:pt x="377860" y="147596"/>
                </a:lnTo>
                <a:lnTo>
                  <a:pt x="382917" y="191515"/>
                </a:lnTo>
                <a:lnTo>
                  <a:pt x="377860" y="235388"/>
                </a:lnTo>
                <a:lnTo>
                  <a:pt x="363456" y="275667"/>
                </a:lnTo>
                <a:lnTo>
                  <a:pt x="340853" y="311204"/>
                </a:lnTo>
                <a:lnTo>
                  <a:pt x="311202" y="340847"/>
                </a:lnTo>
                <a:lnTo>
                  <a:pt x="275652" y="363445"/>
                </a:lnTo>
                <a:lnTo>
                  <a:pt x="235352" y="377848"/>
                </a:lnTo>
                <a:lnTo>
                  <a:pt x="191452" y="382904"/>
                </a:lnTo>
                <a:lnTo>
                  <a:pt x="147552" y="377848"/>
                </a:lnTo>
                <a:lnTo>
                  <a:pt x="107254" y="363445"/>
                </a:lnTo>
                <a:lnTo>
                  <a:pt x="71707" y="340847"/>
                </a:lnTo>
                <a:lnTo>
                  <a:pt x="42058" y="311204"/>
                </a:lnTo>
                <a:lnTo>
                  <a:pt x="19458" y="275667"/>
                </a:lnTo>
                <a:lnTo>
                  <a:pt x="5056" y="235388"/>
                </a:lnTo>
                <a:lnTo>
                  <a:pt x="0" y="191515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5363" y="51512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9336" y="90196"/>
            <a:ext cx="118272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EC0F63"/>
                </a:solidFill>
              </a:rPr>
              <a:t>КАК </a:t>
            </a:r>
            <a:r>
              <a:rPr sz="2800" spc="-5" dirty="0">
                <a:solidFill>
                  <a:srgbClr val="EC0F63"/>
                </a:solidFill>
              </a:rPr>
              <a:t>НАЙТИ </a:t>
            </a:r>
            <a:r>
              <a:rPr sz="2800" spc="-15" dirty="0">
                <a:solidFill>
                  <a:srgbClr val="2C3493"/>
                </a:solidFill>
              </a:rPr>
              <a:t>МЕТОДИЧЕСКИЕ </a:t>
            </a:r>
            <a:r>
              <a:rPr sz="2800" spc="-25" dirty="0">
                <a:solidFill>
                  <a:srgbClr val="2C3493"/>
                </a:solidFill>
              </a:rPr>
              <a:t>МАТЕРИАЛЫ </a:t>
            </a:r>
            <a:r>
              <a:rPr sz="2800" dirty="0">
                <a:solidFill>
                  <a:srgbClr val="2C3493"/>
                </a:solidFill>
              </a:rPr>
              <a:t>К </a:t>
            </a:r>
            <a:r>
              <a:rPr sz="2800" spc="-5" dirty="0">
                <a:solidFill>
                  <a:srgbClr val="EC0F63"/>
                </a:solidFill>
              </a:rPr>
              <a:t>ЛИНИИ</a:t>
            </a:r>
            <a:r>
              <a:rPr sz="2800" spc="-50" dirty="0">
                <a:solidFill>
                  <a:srgbClr val="EC0F63"/>
                </a:solidFill>
              </a:rPr>
              <a:t> </a:t>
            </a:r>
            <a:r>
              <a:rPr sz="2800" spc="-5" dirty="0">
                <a:solidFill>
                  <a:srgbClr val="EC0F63"/>
                </a:solidFill>
              </a:rPr>
              <a:t>УМК</a:t>
            </a:r>
            <a:r>
              <a:rPr sz="2800" spc="-5" dirty="0">
                <a:solidFill>
                  <a:srgbClr val="2C3493"/>
                </a:solidFill>
              </a:rPr>
              <a:t>?</a:t>
            </a:r>
          </a:p>
        </p:txBody>
      </p:sp>
      <p:sp>
        <p:nvSpPr>
          <p:cNvPr id="30" name="object 30"/>
          <p:cNvSpPr/>
          <p:nvPr/>
        </p:nvSpPr>
        <p:spPr>
          <a:xfrm>
            <a:off x="8719149" y="1163038"/>
            <a:ext cx="1124978" cy="7365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2031" y="3162907"/>
            <a:ext cx="911375" cy="4076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3363" y="4902523"/>
            <a:ext cx="1293919" cy="48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0530" y="2017772"/>
            <a:ext cx="8186931" cy="4126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1486" y="2038604"/>
            <a:ext cx="8090916" cy="3497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9963" y="2036952"/>
            <a:ext cx="8094345" cy="3501390"/>
          </a:xfrm>
          <a:custGeom>
            <a:avLst/>
            <a:gdLst/>
            <a:ahLst/>
            <a:cxnLst/>
            <a:rect l="l" t="t" r="r" b="b"/>
            <a:pathLst>
              <a:path w="8094345" h="3501390">
                <a:moveTo>
                  <a:pt x="0" y="3500882"/>
                </a:moveTo>
                <a:lnTo>
                  <a:pt x="8094090" y="3500882"/>
                </a:lnTo>
                <a:lnTo>
                  <a:pt x="8094090" y="0"/>
                </a:lnTo>
                <a:lnTo>
                  <a:pt x="0" y="0"/>
                </a:lnTo>
                <a:lnTo>
                  <a:pt x="0" y="3500882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1486" y="2582519"/>
            <a:ext cx="8090916" cy="3488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9963" y="2580932"/>
            <a:ext cx="8094345" cy="3491865"/>
          </a:xfrm>
          <a:custGeom>
            <a:avLst/>
            <a:gdLst/>
            <a:ahLst/>
            <a:cxnLst/>
            <a:rect l="l" t="t" r="r" b="b"/>
            <a:pathLst>
              <a:path w="8094345" h="3491865">
                <a:moveTo>
                  <a:pt x="0" y="3491611"/>
                </a:moveTo>
                <a:lnTo>
                  <a:pt x="8094090" y="3491611"/>
                </a:lnTo>
                <a:lnTo>
                  <a:pt x="8094090" y="0"/>
                </a:lnTo>
                <a:lnTo>
                  <a:pt x="0" y="0"/>
                </a:lnTo>
                <a:lnTo>
                  <a:pt x="0" y="3491611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0635" y="1340738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0" y="191515"/>
                </a:moveTo>
                <a:lnTo>
                  <a:pt x="5057" y="147596"/>
                </a:lnTo>
                <a:lnTo>
                  <a:pt x="19462" y="107283"/>
                </a:lnTo>
                <a:lnTo>
                  <a:pt x="42067" y="71724"/>
                </a:lnTo>
                <a:lnTo>
                  <a:pt x="71724" y="42067"/>
                </a:lnTo>
                <a:lnTo>
                  <a:pt x="107283" y="19462"/>
                </a:lnTo>
                <a:lnTo>
                  <a:pt x="147596" y="5057"/>
                </a:lnTo>
                <a:lnTo>
                  <a:pt x="191515" y="0"/>
                </a:lnTo>
                <a:lnTo>
                  <a:pt x="235388" y="5057"/>
                </a:lnTo>
                <a:lnTo>
                  <a:pt x="275667" y="19462"/>
                </a:lnTo>
                <a:lnTo>
                  <a:pt x="311204" y="42067"/>
                </a:lnTo>
                <a:lnTo>
                  <a:pt x="340847" y="71724"/>
                </a:lnTo>
                <a:lnTo>
                  <a:pt x="363445" y="107283"/>
                </a:lnTo>
                <a:lnTo>
                  <a:pt x="377848" y="147596"/>
                </a:lnTo>
                <a:lnTo>
                  <a:pt x="382905" y="191515"/>
                </a:lnTo>
                <a:lnTo>
                  <a:pt x="377848" y="235388"/>
                </a:lnTo>
                <a:lnTo>
                  <a:pt x="363445" y="275667"/>
                </a:lnTo>
                <a:lnTo>
                  <a:pt x="340847" y="311204"/>
                </a:lnTo>
                <a:lnTo>
                  <a:pt x="311204" y="340847"/>
                </a:lnTo>
                <a:lnTo>
                  <a:pt x="275667" y="363445"/>
                </a:lnTo>
                <a:lnTo>
                  <a:pt x="235388" y="377848"/>
                </a:lnTo>
                <a:lnTo>
                  <a:pt x="191515" y="382905"/>
                </a:lnTo>
                <a:lnTo>
                  <a:pt x="147596" y="377848"/>
                </a:lnTo>
                <a:lnTo>
                  <a:pt x="107283" y="363445"/>
                </a:lnTo>
                <a:lnTo>
                  <a:pt x="71724" y="340847"/>
                </a:lnTo>
                <a:lnTo>
                  <a:pt x="42067" y="311204"/>
                </a:lnTo>
                <a:lnTo>
                  <a:pt x="19462" y="275667"/>
                </a:lnTo>
                <a:lnTo>
                  <a:pt x="5057" y="235388"/>
                </a:lnTo>
                <a:lnTo>
                  <a:pt x="0" y="191515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61794" y="1367409"/>
            <a:ext cx="692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334" algn="l"/>
              </a:tabLst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5	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Страница линии УМК </a:t>
            </a:r>
            <a:r>
              <a:rPr sz="1800" spc="-15" dirty="0">
                <a:solidFill>
                  <a:srgbClr val="171717"/>
                </a:solidFill>
                <a:latin typeface="Calibri"/>
                <a:cs typeface="Calibri"/>
              </a:rPr>
              <a:t>содержит </a:t>
            </a:r>
            <a:r>
              <a:rPr sz="1800" spc="-10" dirty="0">
                <a:solidFill>
                  <a:srgbClr val="171717"/>
                </a:solidFill>
                <a:latin typeface="Calibri"/>
                <a:cs typeface="Calibri"/>
              </a:rPr>
              <a:t>раздел «</a:t>
            </a:r>
            <a:r>
              <a:rPr sz="1800" b="1" spc="-10" dirty="0">
                <a:solidFill>
                  <a:srgbClr val="2C3392"/>
                </a:solidFill>
                <a:latin typeface="Calibri"/>
                <a:cs typeface="Calibri"/>
              </a:rPr>
              <a:t>Методическая</a:t>
            </a:r>
            <a:r>
              <a:rPr sz="1800" b="1" spc="35" dirty="0">
                <a:solidFill>
                  <a:srgbClr val="2C339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3392"/>
                </a:solidFill>
                <a:latin typeface="Calibri"/>
                <a:cs typeface="Calibri"/>
              </a:rPr>
              <a:t>помощь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31163" y="180476"/>
            <a:ext cx="93910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C0F63"/>
                </a:solidFill>
              </a:rPr>
              <a:t>КАКИЕ </a:t>
            </a:r>
            <a:r>
              <a:rPr sz="2400" spc="-5" dirty="0">
                <a:solidFill>
                  <a:srgbClr val="EC0F63"/>
                </a:solidFill>
              </a:rPr>
              <a:t>ТИПЫ </a:t>
            </a:r>
            <a:r>
              <a:rPr sz="2400" spc="-15" dirty="0">
                <a:solidFill>
                  <a:srgbClr val="2C3493"/>
                </a:solidFill>
              </a:rPr>
              <a:t>МЕТОДИЧЕСКИХ </a:t>
            </a:r>
            <a:r>
              <a:rPr sz="2400" spc="-5" dirty="0">
                <a:solidFill>
                  <a:srgbClr val="2C3493"/>
                </a:solidFill>
              </a:rPr>
              <a:t>ПОСОБИЙ </a:t>
            </a:r>
            <a:r>
              <a:rPr sz="2400" dirty="0">
                <a:solidFill>
                  <a:srgbClr val="2C3493"/>
                </a:solidFill>
              </a:rPr>
              <a:t>К </a:t>
            </a:r>
            <a:r>
              <a:rPr sz="2400" spc="-5" dirty="0">
                <a:solidFill>
                  <a:srgbClr val="2C3493"/>
                </a:solidFill>
              </a:rPr>
              <a:t>УМК </a:t>
            </a:r>
            <a:r>
              <a:rPr sz="2400" spc="-10" dirty="0">
                <a:solidFill>
                  <a:srgbClr val="2C3493"/>
                </a:solidFill>
              </a:rPr>
              <a:t>ДОСТУПНЫ </a:t>
            </a:r>
            <a:r>
              <a:rPr sz="2400" dirty="0">
                <a:solidFill>
                  <a:srgbClr val="2C3493"/>
                </a:solidFill>
              </a:rPr>
              <a:t>НА</a:t>
            </a:r>
            <a:r>
              <a:rPr sz="2400" spc="-45" dirty="0">
                <a:solidFill>
                  <a:srgbClr val="2C3493"/>
                </a:solidFill>
              </a:rPr>
              <a:t> </a:t>
            </a:r>
            <a:r>
              <a:rPr sz="2400" spc="-10" dirty="0">
                <a:solidFill>
                  <a:srgbClr val="2C3493"/>
                </a:solidFill>
              </a:rPr>
              <a:t>САЙТЕ?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65352" y="2367153"/>
            <a:ext cx="2499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Выберите</a:t>
            </a:r>
            <a:r>
              <a:rPr sz="18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интересующий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тип помощи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1601" y="2480564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5">
                <a:moveTo>
                  <a:pt x="0" y="191515"/>
                </a:moveTo>
                <a:lnTo>
                  <a:pt x="5056" y="147596"/>
                </a:lnTo>
                <a:lnTo>
                  <a:pt x="19458" y="107283"/>
                </a:lnTo>
                <a:lnTo>
                  <a:pt x="42058" y="71724"/>
                </a:lnTo>
                <a:lnTo>
                  <a:pt x="71707" y="42067"/>
                </a:lnTo>
                <a:lnTo>
                  <a:pt x="107254" y="19462"/>
                </a:lnTo>
                <a:lnTo>
                  <a:pt x="147552" y="5057"/>
                </a:lnTo>
                <a:lnTo>
                  <a:pt x="191452" y="0"/>
                </a:lnTo>
                <a:lnTo>
                  <a:pt x="235352" y="5057"/>
                </a:lnTo>
                <a:lnTo>
                  <a:pt x="275652" y="19462"/>
                </a:lnTo>
                <a:lnTo>
                  <a:pt x="311202" y="42067"/>
                </a:lnTo>
                <a:lnTo>
                  <a:pt x="340853" y="71724"/>
                </a:lnTo>
                <a:lnTo>
                  <a:pt x="363456" y="107283"/>
                </a:lnTo>
                <a:lnTo>
                  <a:pt x="377860" y="147596"/>
                </a:lnTo>
                <a:lnTo>
                  <a:pt x="382917" y="191515"/>
                </a:lnTo>
                <a:lnTo>
                  <a:pt x="377860" y="235388"/>
                </a:lnTo>
                <a:lnTo>
                  <a:pt x="363456" y="275667"/>
                </a:lnTo>
                <a:lnTo>
                  <a:pt x="340853" y="311204"/>
                </a:lnTo>
                <a:lnTo>
                  <a:pt x="311202" y="340847"/>
                </a:lnTo>
                <a:lnTo>
                  <a:pt x="275652" y="363445"/>
                </a:lnTo>
                <a:lnTo>
                  <a:pt x="235352" y="377848"/>
                </a:lnTo>
                <a:lnTo>
                  <a:pt x="191452" y="382905"/>
                </a:lnTo>
                <a:lnTo>
                  <a:pt x="147552" y="377848"/>
                </a:lnTo>
                <a:lnTo>
                  <a:pt x="107254" y="363445"/>
                </a:lnTo>
                <a:lnTo>
                  <a:pt x="71707" y="340847"/>
                </a:lnTo>
                <a:lnTo>
                  <a:pt x="42058" y="311204"/>
                </a:lnTo>
                <a:lnTo>
                  <a:pt x="19458" y="275667"/>
                </a:lnTo>
                <a:lnTo>
                  <a:pt x="5056" y="235388"/>
                </a:lnTo>
                <a:lnTo>
                  <a:pt x="0" y="191515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2619" y="25077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601" y="3838194"/>
            <a:ext cx="383540" cy="382905"/>
          </a:xfrm>
          <a:custGeom>
            <a:avLst/>
            <a:gdLst/>
            <a:ahLst/>
            <a:cxnLst/>
            <a:rect l="l" t="t" r="r" b="b"/>
            <a:pathLst>
              <a:path w="383540" h="382904">
                <a:moveTo>
                  <a:pt x="0" y="191388"/>
                </a:moveTo>
                <a:lnTo>
                  <a:pt x="5056" y="147516"/>
                </a:lnTo>
                <a:lnTo>
                  <a:pt x="19458" y="107237"/>
                </a:lnTo>
                <a:lnTo>
                  <a:pt x="42058" y="71700"/>
                </a:lnTo>
                <a:lnTo>
                  <a:pt x="71707" y="42057"/>
                </a:lnTo>
                <a:lnTo>
                  <a:pt x="107254" y="19459"/>
                </a:lnTo>
                <a:lnTo>
                  <a:pt x="147552" y="5056"/>
                </a:lnTo>
                <a:lnTo>
                  <a:pt x="191452" y="0"/>
                </a:lnTo>
                <a:lnTo>
                  <a:pt x="235352" y="5056"/>
                </a:lnTo>
                <a:lnTo>
                  <a:pt x="275652" y="19459"/>
                </a:lnTo>
                <a:lnTo>
                  <a:pt x="311202" y="42057"/>
                </a:lnTo>
                <a:lnTo>
                  <a:pt x="340853" y="71700"/>
                </a:lnTo>
                <a:lnTo>
                  <a:pt x="363456" y="107237"/>
                </a:lnTo>
                <a:lnTo>
                  <a:pt x="377860" y="147516"/>
                </a:lnTo>
                <a:lnTo>
                  <a:pt x="382917" y="191388"/>
                </a:lnTo>
                <a:lnTo>
                  <a:pt x="377860" y="235308"/>
                </a:lnTo>
                <a:lnTo>
                  <a:pt x="363456" y="275621"/>
                </a:lnTo>
                <a:lnTo>
                  <a:pt x="340853" y="311180"/>
                </a:lnTo>
                <a:lnTo>
                  <a:pt x="311202" y="340837"/>
                </a:lnTo>
                <a:lnTo>
                  <a:pt x="275652" y="363442"/>
                </a:lnTo>
                <a:lnTo>
                  <a:pt x="235352" y="377847"/>
                </a:lnTo>
                <a:lnTo>
                  <a:pt x="191452" y="382904"/>
                </a:lnTo>
                <a:lnTo>
                  <a:pt x="147552" y="377847"/>
                </a:lnTo>
                <a:lnTo>
                  <a:pt x="107254" y="363442"/>
                </a:lnTo>
                <a:lnTo>
                  <a:pt x="71707" y="340837"/>
                </a:lnTo>
                <a:lnTo>
                  <a:pt x="42058" y="311180"/>
                </a:lnTo>
                <a:lnTo>
                  <a:pt x="19458" y="275621"/>
                </a:lnTo>
                <a:lnTo>
                  <a:pt x="5056" y="235308"/>
                </a:lnTo>
                <a:lnTo>
                  <a:pt x="0" y="191388"/>
                </a:lnTo>
                <a:close/>
              </a:path>
            </a:pathLst>
          </a:custGeom>
          <a:ln w="28575">
            <a:solidFill>
              <a:srgbClr val="2C3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2619" y="3865626"/>
            <a:ext cx="250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5305" algn="l"/>
              </a:tabLst>
            </a:pPr>
            <a:r>
              <a:rPr sz="1800" b="1" dirty="0">
                <a:solidFill>
                  <a:srgbClr val="2C3392"/>
                </a:solidFill>
                <a:latin typeface="Calibri"/>
                <a:cs typeface="Calibri"/>
              </a:rPr>
              <a:t>7	</a:t>
            </a:r>
            <a:r>
              <a:rPr sz="1800" spc="-5" dirty="0">
                <a:solidFill>
                  <a:srgbClr val="171717"/>
                </a:solidFill>
                <a:latin typeface="Calibri"/>
                <a:cs typeface="Calibri"/>
              </a:rPr>
              <a:t>Нажмите</a:t>
            </a:r>
            <a:r>
              <a:rPr sz="1800" spc="-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C3392"/>
                </a:solidFill>
                <a:latin typeface="Calibri"/>
                <a:cs typeface="Calibri"/>
              </a:rPr>
              <a:t>«Скачать»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50438" y="1132332"/>
            <a:ext cx="5131302" cy="4946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6978" y="1155217"/>
            <a:ext cx="5023611" cy="451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2279" y="1150454"/>
            <a:ext cx="5033645" cy="4522470"/>
          </a:xfrm>
          <a:custGeom>
            <a:avLst/>
            <a:gdLst/>
            <a:ahLst/>
            <a:cxnLst/>
            <a:rect l="l" t="t" r="r" b="b"/>
            <a:pathLst>
              <a:path w="5033645" h="4522470">
                <a:moveTo>
                  <a:pt x="0" y="4522216"/>
                </a:moveTo>
                <a:lnTo>
                  <a:pt x="5033137" y="4522216"/>
                </a:lnTo>
                <a:lnTo>
                  <a:pt x="5033137" y="0"/>
                </a:lnTo>
                <a:lnTo>
                  <a:pt x="0" y="0"/>
                </a:lnTo>
                <a:lnTo>
                  <a:pt x="0" y="452221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6978" y="4514659"/>
            <a:ext cx="5024755" cy="1484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2279" y="4509896"/>
            <a:ext cx="5034280" cy="1494155"/>
          </a:xfrm>
          <a:custGeom>
            <a:avLst/>
            <a:gdLst/>
            <a:ahLst/>
            <a:cxnLst/>
            <a:rect l="l" t="t" r="r" b="b"/>
            <a:pathLst>
              <a:path w="5034280" h="1494154">
                <a:moveTo>
                  <a:pt x="0" y="1493773"/>
                </a:moveTo>
                <a:lnTo>
                  <a:pt x="5034280" y="1493773"/>
                </a:lnTo>
                <a:lnTo>
                  <a:pt x="5034280" y="0"/>
                </a:lnTo>
                <a:lnTo>
                  <a:pt x="0" y="0"/>
                </a:lnTo>
                <a:lnTo>
                  <a:pt x="0" y="1493773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5887" y="5154813"/>
            <a:ext cx="1156360" cy="675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13104" y="90196"/>
            <a:ext cx="1145733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EC0F63"/>
                </a:solidFill>
              </a:rPr>
              <a:t>КАК </a:t>
            </a:r>
            <a:r>
              <a:rPr sz="2800" spc="-50" dirty="0">
                <a:solidFill>
                  <a:srgbClr val="EC0F63"/>
                </a:solidFill>
              </a:rPr>
              <a:t>СКАЧАТЬ </a:t>
            </a:r>
            <a:r>
              <a:rPr sz="2800" spc="-15" dirty="0">
                <a:solidFill>
                  <a:srgbClr val="2C3493"/>
                </a:solidFill>
              </a:rPr>
              <a:t>МЕТОДИЧЕСКИЕ</a:t>
            </a:r>
            <a:r>
              <a:rPr sz="2800" spc="-85" dirty="0">
                <a:solidFill>
                  <a:srgbClr val="2C3493"/>
                </a:solidFill>
              </a:rPr>
              <a:t> </a:t>
            </a:r>
            <a:r>
              <a:rPr sz="2800" spc="-20" dirty="0">
                <a:solidFill>
                  <a:srgbClr val="2C3493"/>
                </a:solidFill>
              </a:rPr>
              <a:t>МАТЕРИАЛЫ?</a:t>
            </a:r>
          </a:p>
        </p:txBody>
      </p:sp>
      <p:sp>
        <p:nvSpPr>
          <p:cNvPr id="20" name="object 20"/>
          <p:cNvSpPr/>
          <p:nvPr/>
        </p:nvSpPr>
        <p:spPr>
          <a:xfrm>
            <a:off x="7307580" y="1450847"/>
            <a:ext cx="4562856" cy="3747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3267" y="1486280"/>
            <a:ext cx="4437888" cy="3623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38441" y="1481455"/>
            <a:ext cx="4447540" cy="3632835"/>
          </a:xfrm>
          <a:custGeom>
            <a:avLst/>
            <a:gdLst/>
            <a:ahLst/>
            <a:cxnLst/>
            <a:rect l="l" t="t" r="r" b="b"/>
            <a:pathLst>
              <a:path w="4447540" h="3632835">
                <a:moveTo>
                  <a:pt x="0" y="3632580"/>
                </a:moveTo>
                <a:lnTo>
                  <a:pt x="4447412" y="3632580"/>
                </a:lnTo>
                <a:lnTo>
                  <a:pt x="4447412" y="0"/>
                </a:lnTo>
                <a:lnTo>
                  <a:pt x="0" y="0"/>
                </a:lnTo>
                <a:lnTo>
                  <a:pt x="0" y="363258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05227" y="4537063"/>
            <a:ext cx="1261144" cy="469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310" y="0"/>
            <a:ext cx="10911840" cy="105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САЙТ </a:t>
            </a:r>
            <a:r>
              <a:rPr spc="-25" dirty="0"/>
              <a:t>КОРПОРАЦИИ </a:t>
            </a:r>
            <a:r>
              <a:rPr spc="-10" dirty="0"/>
              <a:t>«РОССИЙСКИЙ УЧЕБНИК»: </a:t>
            </a:r>
            <a:r>
              <a:rPr spc="-15" dirty="0">
                <a:solidFill>
                  <a:srgbClr val="2C3493"/>
                </a:solidFill>
              </a:rPr>
              <a:t>МЕТОДИЧЕСКАЯ </a:t>
            </a:r>
            <a:r>
              <a:rPr spc="-5" dirty="0">
                <a:solidFill>
                  <a:srgbClr val="2C3493"/>
                </a:solidFill>
              </a:rPr>
              <a:t>ПОМОЩЬ </a:t>
            </a:r>
            <a:r>
              <a:rPr dirty="0">
                <a:solidFill>
                  <a:srgbClr val="2C3493"/>
                </a:solidFill>
              </a:rPr>
              <a:t>ПО</a:t>
            </a:r>
            <a:r>
              <a:rPr spc="65" dirty="0">
                <a:solidFill>
                  <a:srgbClr val="2C3493"/>
                </a:solidFill>
              </a:rPr>
              <a:t> </a:t>
            </a:r>
            <a:r>
              <a:rPr dirty="0">
                <a:solidFill>
                  <a:srgbClr val="2C3493"/>
                </a:solidFill>
              </a:rPr>
              <a:t>ПРЕДМЕТУ</a:t>
            </a:r>
          </a:p>
        </p:txBody>
      </p:sp>
      <p:sp>
        <p:nvSpPr>
          <p:cNvPr id="9" name="object 9"/>
          <p:cNvSpPr/>
          <p:nvPr/>
        </p:nvSpPr>
        <p:spPr>
          <a:xfrm>
            <a:off x="1126070" y="1362184"/>
            <a:ext cx="10075291" cy="4724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2080" y="6304614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8998"/>
                </a:lnTo>
              </a:path>
            </a:pathLst>
          </a:custGeom>
          <a:ln w="10142">
            <a:solidFill>
              <a:srgbClr val="EB1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8308" y="6210830"/>
            <a:ext cx="419734" cy="425450"/>
          </a:xfrm>
          <a:custGeom>
            <a:avLst/>
            <a:gdLst/>
            <a:ahLst/>
            <a:cxnLst/>
            <a:rect l="l" t="t" r="r" b="b"/>
            <a:pathLst>
              <a:path w="419734" h="425450">
                <a:moveTo>
                  <a:pt x="210459" y="0"/>
                </a:moveTo>
                <a:lnTo>
                  <a:pt x="162074" y="5607"/>
                </a:lnTo>
                <a:lnTo>
                  <a:pt x="117726" y="21574"/>
                </a:lnTo>
                <a:lnTo>
                  <a:pt x="78656" y="46622"/>
                </a:lnTo>
                <a:lnTo>
                  <a:pt x="46107" y="79468"/>
                </a:lnTo>
                <a:lnTo>
                  <a:pt x="21320" y="118833"/>
                </a:lnTo>
                <a:lnTo>
                  <a:pt x="5537" y="163437"/>
                </a:lnTo>
                <a:lnTo>
                  <a:pt x="0" y="211998"/>
                </a:lnTo>
                <a:lnTo>
                  <a:pt x="5537" y="261035"/>
                </a:lnTo>
                <a:lnTo>
                  <a:pt x="21320" y="305981"/>
                </a:lnTo>
                <a:lnTo>
                  <a:pt x="46107" y="345578"/>
                </a:lnTo>
                <a:lnTo>
                  <a:pt x="78656" y="378567"/>
                </a:lnTo>
                <a:lnTo>
                  <a:pt x="117726" y="403689"/>
                </a:lnTo>
                <a:lnTo>
                  <a:pt x="162074" y="419685"/>
                </a:lnTo>
                <a:lnTo>
                  <a:pt x="210459" y="425297"/>
                </a:lnTo>
                <a:lnTo>
                  <a:pt x="258374" y="419685"/>
                </a:lnTo>
                <a:lnTo>
                  <a:pt x="302386" y="403689"/>
                </a:lnTo>
                <a:lnTo>
                  <a:pt x="302751" y="403453"/>
                </a:lnTo>
                <a:lnTo>
                  <a:pt x="210459" y="403453"/>
                </a:lnTo>
                <a:lnTo>
                  <a:pt x="166791" y="398444"/>
                </a:lnTo>
                <a:lnTo>
                  <a:pt x="126738" y="384153"/>
                </a:lnTo>
                <a:lnTo>
                  <a:pt x="91432" y="361680"/>
                </a:lnTo>
                <a:lnTo>
                  <a:pt x="62002" y="332127"/>
                </a:lnTo>
                <a:lnTo>
                  <a:pt x="39580" y="296595"/>
                </a:lnTo>
                <a:lnTo>
                  <a:pt x="25297" y="256184"/>
                </a:lnTo>
                <a:lnTo>
                  <a:pt x="20285" y="211998"/>
                </a:lnTo>
                <a:lnTo>
                  <a:pt x="25297" y="168217"/>
                </a:lnTo>
                <a:lnTo>
                  <a:pt x="39580" y="127967"/>
                </a:lnTo>
                <a:lnTo>
                  <a:pt x="62002" y="92414"/>
                </a:lnTo>
                <a:lnTo>
                  <a:pt x="91432" y="62729"/>
                </a:lnTo>
                <a:lnTo>
                  <a:pt x="126738" y="40078"/>
                </a:lnTo>
                <a:lnTo>
                  <a:pt x="166791" y="25631"/>
                </a:lnTo>
                <a:lnTo>
                  <a:pt x="210459" y="20555"/>
                </a:lnTo>
                <a:lnTo>
                  <a:pt x="299578" y="20555"/>
                </a:lnTo>
                <a:lnTo>
                  <a:pt x="258374" y="5607"/>
                </a:lnTo>
                <a:lnTo>
                  <a:pt x="210459" y="0"/>
                </a:lnTo>
                <a:close/>
              </a:path>
              <a:path w="419734" h="425450">
                <a:moveTo>
                  <a:pt x="299578" y="20555"/>
                </a:moveTo>
                <a:lnTo>
                  <a:pt x="210459" y="20555"/>
                </a:lnTo>
                <a:lnTo>
                  <a:pt x="253659" y="25631"/>
                </a:lnTo>
                <a:lnTo>
                  <a:pt x="293376" y="40078"/>
                </a:lnTo>
                <a:lnTo>
                  <a:pt x="328459" y="62729"/>
                </a:lnTo>
                <a:lnTo>
                  <a:pt x="357753" y="92414"/>
                </a:lnTo>
                <a:lnTo>
                  <a:pt x="380105" y="127967"/>
                </a:lnTo>
                <a:lnTo>
                  <a:pt x="394362" y="168217"/>
                </a:lnTo>
                <a:lnTo>
                  <a:pt x="399370" y="211998"/>
                </a:lnTo>
                <a:lnTo>
                  <a:pt x="394362" y="256184"/>
                </a:lnTo>
                <a:lnTo>
                  <a:pt x="380105" y="296595"/>
                </a:lnTo>
                <a:lnTo>
                  <a:pt x="357753" y="332127"/>
                </a:lnTo>
                <a:lnTo>
                  <a:pt x="328459" y="361680"/>
                </a:lnTo>
                <a:lnTo>
                  <a:pt x="293376" y="384153"/>
                </a:lnTo>
                <a:lnTo>
                  <a:pt x="253659" y="398444"/>
                </a:lnTo>
                <a:lnTo>
                  <a:pt x="210459" y="403453"/>
                </a:lnTo>
                <a:lnTo>
                  <a:pt x="302751" y="403453"/>
                </a:lnTo>
                <a:lnTo>
                  <a:pt x="341231" y="378567"/>
                </a:lnTo>
                <a:lnTo>
                  <a:pt x="373644" y="345578"/>
                </a:lnTo>
                <a:lnTo>
                  <a:pt x="398361" y="305981"/>
                </a:lnTo>
                <a:lnTo>
                  <a:pt x="414119" y="261035"/>
                </a:lnTo>
                <a:lnTo>
                  <a:pt x="419652" y="211998"/>
                </a:lnTo>
                <a:lnTo>
                  <a:pt x="414119" y="163437"/>
                </a:lnTo>
                <a:lnTo>
                  <a:pt x="398361" y="118833"/>
                </a:lnTo>
                <a:lnTo>
                  <a:pt x="373644" y="79468"/>
                </a:lnTo>
                <a:lnTo>
                  <a:pt x="341231" y="46622"/>
                </a:lnTo>
                <a:lnTo>
                  <a:pt x="302386" y="21574"/>
                </a:lnTo>
                <a:lnTo>
                  <a:pt x="299578" y="20555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1861" y="6390706"/>
            <a:ext cx="197781" cy="19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32448" y="62"/>
            <a:ext cx="6050280" cy="6857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9427" y="0"/>
            <a:ext cx="2030730" cy="6858000"/>
          </a:xfrm>
          <a:custGeom>
            <a:avLst/>
            <a:gdLst/>
            <a:ahLst/>
            <a:cxnLst/>
            <a:rect l="l" t="t" r="r" b="b"/>
            <a:pathLst>
              <a:path w="2030729" h="6858000">
                <a:moveTo>
                  <a:pt x="637466" y="0"/>
                </a:moveTo>
                <a:lnTo>
                  <a:pt x="0" y="6857998"/>
                </a:lnTo>
                <a:lnTo>
                  <a:pt x="2030425" y="6857998"/>
                </a:lnTo>
                <a:lnTo>
                  <a:pt x="637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5945" y="1409827"/>
            <a:ext cx="5340985" cy="362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Курсы 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повышения квалификации для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 педагогов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307340" indent="-287655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Материалы и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лекции от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известных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авторов</a:t>
            </a:r>
            <a:r>
              <a:rPr sz="1600" spc="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учебно-</a:t>
            </a:r>
            <a:endParaRPr sz="1600">
              <a:latin typeface="Calibri"/>
              <a:cs typeface="Calibri"/>
            </a:endParaRPr>
          </a:p>
          <a:p>
            <a:pPr marL="30734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2E2E2E"/>
                </a:solidFill>
                <a:latin typeface="Calibri"/>
                <a:cs typeface="Calibri"/>
              </a:rPr>
              <a:t>методических</a:t>
            </a:r>
            <a:r>
              <a:rPr sz="1600" spc="3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комплектов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07340" indent="-287655">
              <a:lnSpc>
                <a:spcPct val="100000"/>
              </a:lnSpc>
              <a:spcBef>
                <a:spcPts val="5"/>
              </a:spcBef>
              <a:buClr>
                <a:srgbClr val="2C3493"/>
              </a:buClr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настоящее время реализуется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56</a:t>
            </a:r>
            <a:r>
              <a:rPr sz="16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образовательных</a:t>
            </a:r>
            <a:endParaRPr sz="1600">
              <a:latin typeface="Calibri"/>
              <a:cs typeface="Calibri"/>
            </a:endParaRPr>
          </a:p>
          <a:p>
            <a:pPr marL="307340" marR="107950">
              <a:lnSpc>
                <a:spcPct val="100000"/>
              </a:lnSpc>
            </a:pP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программ.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Учебные материалы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открыты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для свободного  доступа.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С ними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ознакомились более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50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000</a:t>
            </a:r>
            <a:r>
              <a:rPr sz="16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учителей.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07340" indent="-287655">
              <a:lnSpc>
                <a:spcPct val="100000"/>
              </a:lnSpc>
              <a:spcBef>
                <a:spcPts val="5"/>
              </a:spcBef>
              <a:buClr>
                <a:srgbClr val="2C3493"/>
              </a:buClr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Полный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курс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обучения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с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помощью</a:t>
            </a:r>
            <a:r>
              <a:rPr sz="1600" spc="9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современных</a:t>
            </a:r>
            <a:endParaRPr sz="1600">
              <a:latin typeface="Calibri"/>
              <a:cs typeface="Calibri"/>
            </a:endParaRPr>
          </a:p>
          <a:p>
            <a:pPr marL="307340" marR="5080">
              <a:lnSpc>
                <a:spcPct val="100000"/>
              </a:lnSpc>
            </a:pP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образовательных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и информационных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технологий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прошли  свыше 7 </a:t>
            </a: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000</a:t>
            </a:r>
            <a:r>
              <a:rPr sz="1600" spc="2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E2E2E"/>
                </a:solidFill>
                <a:latin typeface="Calibri"/>
                <a:cs typeface="Calibri"/>
              </a:rPr>
              <a:t>педагогов.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307340" indent="-287655">
              <a:lnSpc>
                <a:spcPct val="100000"/>
              </a:lnSpc>
              <a:buClr>
                <a:srgbClr val="2C3493"/>
              </a:buClr>
              <a:buFont typeface="Arial"/>
              <a:buChar char="•"/>
              <a:tabLst>
                <a:tab pos="307340" algn="l"/>
                <a:tab pos="307975" algn="l"/>
              </a:tabLst>
            </a:pPr>
            <a:r>
              <a:rPr sz="1600" spc="-10" dirty="0">
                <a:solidFill>
                  <a:srgbClr val="2E2E2E"/>
                </a:solidFill>
                <a:latin typeface="Calibri"/>
                <a:cs typeface="Calibri"/>
              </a:rPr>
              <a:t>Налажено сетевое взаимодействие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с ИРО и</a:t>
            </a:r>
            <a:r>
              <a:rPr sz="1600" spc="95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E2E2E"/>
                </a:solidFill>
                <a:latin typeface="Calibri"/>
                <a:cs typeface="Calibri"/>
              </a:rPr>
              <a:t>ИПК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235" y="5604662"/>
            <a:ext cx="667943" cy="715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0354" y="5607430"/>
            <a:ext cx="546506" cy="748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4110" y="5699112"/>
            <a:ext cx="620725" cy="620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9995" y="5760821"/>
            <a:ext cx="1035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любое</a:t>
            </a:r>
            <a:r>
              <a:rPr sz="1200" spc="-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время,  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любом</a:t>
            </a:r>
            <a:r>
              <a:rPr sz="12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месте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7810" y="5760821"/>
            <a:ext cx="1621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удостоверение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171717"/>
                </a:solidFill>
                <a:latin typeface="Calibri"/>
                <a:cs typeface="Calibri"/>
              </a:rPr>
              <a:t>установленного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образца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3133" y="5927852"/>
            <a:ext cx="641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ли</a:t>
            </a:r>
            <a:r>
              <a:rPr sz="1200" spc="-20" dirty="0">
                <a:solidFill>
                  <a:srgbClr val="171717"/>
                </a:solidFill>
                <a:latin typeface="Calibri"/>
                <a:cs typeface="Calibri"/>
              </a:rPr>
              <a:t>ц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171717"/>
                </a:solidFill>
                <a:latin typeface="Calibri"/>
                <a:cs typeface="Calibri"/>
              </a:rPr>
              <a:t>нз</a:t>
            </a:r>
            <a:r>
              <a:rPr sz="1200" dirty="0">
                <a:solidFill>
                  <a:srgbClr val="171717"/>
                </a:solidFill>
                <a:latin typeface="Calibri"/>
                <a:cs typeface="Calibri"/>
              </a:rPr>
              <a:t>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9793" y="119193"/>
            <a:ext cx="57518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C3493"/>
                </a:solidFill>
              </a:rPr>
              <a:t>ЦЕНТР </a:t>
            </a:r>
            <a:r>
              <a:rPr sz="2400" spc="-20" dirty="0">
                <a:solidFill>
                  <a:srgbClr val="2C3493"/>
                </a:solidFill>
              </a:rPr>
              <a:t>ДОПОЛНИТЕЛЬНОГО ОБРАЗОВАНИЯ  </a:t>
            </a:r>
            <a:r>
              <a:rPr sz="2400" spc="-25" dirty="0">
                <a:solidFill>
                  <a:srgbClr val="2C3493"/>
                </a:solidFill>
              </a:rPr>
              <a:t>КОРПОРАЦИИ </a:t>
            </a:r>
            <a:r>
              <a:rPr sz="2400" spc="-10" dirty="0"/>
              <a:t>«РОССИЙСКИЙ</a:t>
            </a:r>
            <a:r>
              <a:rPr sz="2400" spc="5" dirty="0"/>
              <a:t> </a:t>
            </a:r>
            <a:r>
              <a:rPr sz="2400" spc="-10" dirty="0"/>
              <a:t>УЧЕБНИК»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6006" y="6338315"/>
            <a:ext cx="0" cy="231140"/>
          </a:xfrm>
          <a:custGeom>
            <a:avLst/>
            <a:gdLst/>
            <a:ahLst/>
            <a:cxnLst/>
            <a:rect l="l" t="t" r="r" b="b"/>
            <a:pathLst>
              <a:path h="231140">
                <a:moveTo>
                  <a:pt x="0" y="0"/>
                </a:moveTo>
                <a:lnTo>
                  <a:pt x="0" y="231038"/>
                </a:lnTo>
              </a:path>
            </a:pathLst>
          </a:custGeom>
          <a:ln w="17525">
            <a:solidFill>
              <a:srgbClr val="E10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9731" y="6262268"/>
            <a:ext cx="1268920" cy="432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62643" y="6262268"/>
            <a:ext cx="274320" cy="383540"/>
          </a:xfrm>
          <a:custGeom>
            <a:avLst/>
            <a:gdLst/>
            <a:ahLst/>
            <a:cxnLst/>
            <a:rect l="l" t="t" r="r" b="b"/>
            <a:pathLst>
              <a:path w="274320" h="383540">
                <a:moveTo>
                  <a:pt x="187325" y="0"/>
                </a:moveTo>
                <a:lnTo>
                  <a:pt x="143636" y="5003"/>
                </a:lnTo>
                <a:lnTo>
                  <a:pt x="103504" y="19265"/>
                </a:lnTo>
                <a:lnTo>
                  <a:pt x="68072" y="41668"/>
                </a:lnTo>
                <a:lnTo>
                  <a:pt x="38607" y="71081"/>
                </a:lnTo>
                <a:lnTo>
                  <a:pt x="16128" y="106362"/>
                </a:lnTo>
                <a:lnTo>
                  <a:pt x="1904" y="146418"/>
                </a:lnTo>
                <a:lnTo>
                  <a:pt x="0" y="217360"/>
                </a:lnTo>
                <a:lnTo>
                  <a:pt x="1904" y="233946"/>
                </a:lnTo>
                <a:lnTo>
                  <a:pt x="16128" y="274408"/>
                </a:lnTo>
                <a:lnTo>
                  <a:pt x="38607" y="310273"/>
                </a:lnTo>
                <a:lnTo>
                  <a:pt x="68072" y="340309"/>
                </a:lnTo>
                <a:lnTo>
                  <a:pt x="103504" y="363270"/>
                </a:lnTo>
                <a:lnTo>
                  <a:pt x="143636" y="377952"/>
                </a:lnTo>
                <a:lnTo>
                  <a:pt x="187325" y="383120"/>
                </a:lnTo>
                <a:lnTo>
                  <a:pt x="231266" y="377952"/>
                </a:lnTo>
                <a:lnTo>
                  <a:pt x="271779" y="363270"/>
                </a:lnTo>
                <a:lnTo>
                  <a:pt x="272796" y="362648"/>
                </a:lnTo>
                <a:lnTo>
                  <a:pt x="187325" y="362648"/>
                </a:lnTo>
                <a:lnTo>
                  <a:pt x="142239" y="356577"/>
                </a:lnTo>
                <a:lnTo>
                  <a:pt x="101600" y="339369"/>
                </a:lnTo>
                <a:lnTo>
                  <a:pt x="67182" y="312572"/>
                </a:lnTo>
                <a:lnTo>
                  <a:pt x="40639" y="277736"/>
                </a:lnTo>
                <a:lnTo>
                  <a:pt x="23495" y="236385"/>
                </a:lnTo>
                <a:lnTo>
                  <a:pt x="17399" y="190093"/>
                </a:lnTo>
                <a:lnTo>
                  <a:pt x="23495" y="145034"/>
                </a:lnTo>
                <a:lnTo>
                  <a:pt x="40639" y="104521"/>
                </a:lnTo>
                <a:lnTo>
                  <a:pt x="67182" y="70192"/>
                </a:lnTo>
                <a:lnTo>
                  <a:pt x="101600" y="43649"/>
                </a:lnTo>
                <a:lnTo>
                  <a:pt x="142239" y="26530"/>
                </a:lnTo>
                <a:lnTo>
                  <a:pt x="187325" y="20472"/>
                </a:lnTo>
                <a:lnTo>
                  <a:pt x="273811" y="20472"/>
                </a:lnTo>
                <a:lnTo>
                  <a:pt x="271779" y="19265"/>
                </a:lnTo>
                <a:lnTo>
                  <a:pt x="231266" y="5003"/>
                </a:lnTo>
                <a:lnTo>
                  <a:pt x="187325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50401" y="6282740"/>
            <a:ext cx="292989" cy="34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28426" y="659274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14604" y="2933"/>
                </a:moveTo>
                <a:lnTo>
                  <a:pt x="8763" y="2933"/>
                </a:lnTo>
                <a:lnTo>
                  <a:pt x="8763" y="55575"/>
                </a:lnTo>
                <a:lnTo>
                  <a:pt x="32257" y="55575"/>
                </a:lnTo>
                <a:lnTo>
                  <a:pt x="40029" y="52654"/>
                </a:lnTo>
                <a:lnTo>
                  <a:pt x="14604" y="52654"/>
                </a:lnTo>
                <a:lnTo>
                  <a:pt x="14604" y="2933"/>
                </a:lnTo>
                <a:close/>
              </a:path>
              <a:path w="55879" h="55879">
                <a:moveTo>
                  <a:pt x="49783" y="10553"/>
                </a:moveTo>
                <a:lnTo>
                  <a:pt x="49783" y="26327"/>
                </a:lnTo>
                <a:lnTo>
                  <a:pt x="48768" y="34505"/>
                </a:lnTo>
                <a:lnTo>
                  <a:pt x="45466" y="41325"/>
                </a:lnTo>
                <a:lnTo>
                  <a:pt x="39877" y="46481"/>
                </a:lnTo>
                <a:lnTo>
                  <a:pt x="32257" y="49733"/>
                </a:lnTo>
                <a:lnTo>
                  <a:pt x="29337" y="49733"/>
                </a:lnTo>
                <a:lnTo>
                  <a:pt x="26416" y="52654"/>
                </a:lnTo>
                <a:lnTo>
                  <a:pt x="40029" y="52654"/>
                </a:lnTo>
                <a:lnTo>
                  <a:pt x="43306" y="51422"/>
                </a:lnTo>
                <a:lnTo>
                  <a:pt x="50546" y="44246"/>
                </a:lnTo>
                <a:lnTo>
                  <a:pt x="54482" y="35420"/>
                </a:lnTo>
                <a:lnTo>
                  <a:pt x="55625" y="26327"/>
                </a:lnTo>
                <a:lnTo>
                  <a:pt x="54101" y="17691"/>
                </a:lnTo>
                <a:lnTo>
                  <a:pt x="49783" y="10553"/>
                </a:lnTo>
                <a:close/>
              </a:path>
              <a:path w="55879" h="55879">
                <a:moveTo>
                  <a:pt x="32257" y="0"/>
                </a:moveTo>
                <a:lnTo>
                  <a:pt x="0" y="0"/>
                </a:lnTo>
                <a:lnTo>
                  <a:pt x="0" y="2933"/>
                </a:lnTo>
                <a:lnTo>
                  <a:pt x="29337" y="2933"/>
                </a:lnTo>
                <a:lnTo>
                  <a:pt x="32257" y="5854"/>
                </a:lnTo>
                <a:lnTo>
                  <a:pt x="38734" y="8648"/>
                </a:lnTo>
                <a:lnTo>
                  <a:pt x="44323" y="12801"/>
                </a:lnTo>
                <a:lnTo>
                  <a:pt x="48387" y="18605"/>
                </a:lnTo>
                <a:lnTo>
                  <a:pt x="49783" y="26327"/>
                </a:lnTo>
                <a:lnTo>
                  <a:pt x="49783" y="10553"/>
                </a:lnTo>
                <a:lnTo>
                  <a:pt x="49402" y="9880"/>
                </a:lnTo>
                <a:lnTo>
                  <a:pt x="42037" y="3708"/>
                </a:lnTo>
                <a:lnTo>
                  <a:pt x="32257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1705" y="6592747"/>
            <a:ext cx="44450" cy="70485"/>
          </a:xfrm>
          <a:custGeom>
            <a:avLst/>
            <a:gdLst/>
            <a:ahLst/>
            <a:cxnLst/>
            <a:rect l="l" t="t" r="r" b="b"/>
            <a:pathLst>
              <a:path w="44450" h="70484">
                <a:moveTo>
                  <a:pt x="23495" y="0"/>
                </a:moveTo>
                <a:lnTo>
                  <a:pt x="0" y="0"/>
                </a:lnTo>
                <a:lnTo>
                  <a:pt x="0" y="70205"/>
                </a:lnTo>
                <a:lnTo>
                  <a:pt x="5842" y="70205"/>
                </a:lnTo>
                <a:lnTo>
                  <a:pt x="5842" y="55575"/>
                </a:lnTo>
                <a:lnTo>
                  <a:pt x="23495" y="55575"/>
                </a:lnTo>
                <a:lnTo>
                  <a:pt x="30099" y="52654"/>
                </a:lnTo>
                <a:lnTo>
                  <a:pt x="5842" y="52654"/>
                </a:lnTo>
                <a:lnTo>
                  <a:pt x="5842" y="2933"/>
                </a:lnTo>
                <a:lnTo>
                  <a:pt x="30829" y="2933"/>
                </a:lnTo>
                <a:lnTo>
                  <a:pt x="23495" y="0"/>
                </a:lnTo>
                <a:close/>
              </a:path>
              <a:path w="44450" h="70484">
                <a:moveTo>
                  <a:pt x="38100" y="8826"/>
                </a:moveTo>
                <a:lnTo>
                  <a:pt x="38100" y="26327"/>
                </a:lnTo>
                <a:lnTo>
                  <a:pt x="37465" y="34505"/>
                </a:lnTo>
                <a:lnTo>
                  <a:pt x="35178" y="41325"/>
                </a:lnTo>
                <a:lnTo>
                  <a:pt x="30606" y="46481"/>
                </a:lnTo>
                <a:lnTo>
                  <a:pt x="23495" y="49733"/>
                </a:lnTo>
                <a:lnTo>
                  <a:pt x="20447" y="52654"/>
                </a:lnTo>
                <a:lnTo>
                  <a:pt x="30099" y="52654"/>
                </a:lnTo>
                <a:lnTo>
                  <a:pt x="32766" y="51422"/>
                </a:lnTo>
                <a:lnTo>
                  <a:pt x="39116" y="44246"/>
                </a:lnTo>
                <a:lnTo>
                  <a:pt x="42799" y="35420"/>
                </a:lnTo>
                <a:lnTo>
                  <a:pt x="43942" y="26327"/>
                </a:lnTo>
                <a:lnTo>
                  <a:pt x="42799" y="17691"/>
                </a:lnTo>
                <a:lnTo>
                  <a:pt x="39116" y="9880"/>
                </a:lnTo>
                <a:lnTo>
                  <a:pt x="38100" y="8826"/>
                </a:lnTo>
                <a:close/>
              </a:path>
              <a:path w="44450" h="70484">
                <a:moveTo>
                  <a:pt x="30829" y="2933"/>
                </a:moveTo>
                <a:lnTo>
                  <a:pt x="17652" y="2933"/>
                </a:lnTo>
                <a:lnTo>
                  <a:pt x="23495" y="5854"/>
                </a:lnTo>
                <a:lnTo>
                  <a:pt x="32258" y="8775"/>
                </a:lnTo>
                <a:lnTo>
                  <a:pt x="38100" y="14630"/>
                </a:lnTo>
                <a:lnTo>
                  <a:pt x="38047" y="8775"/>
                </a:lnTo>
                <a:lnTo>
                  <a:pt x="32766" y="3708"/>
                </a:lnTo>
                <a:lnTo>
                  <a:pt x="30829" y="2933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60252" y="658982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2257" y="0"/>
                </a:moveTo>
                <a:lnTo>
                  <a:pt x="19812" y="2108"/>
                </a:lnTo>
                <a:lnTo>
                  <a:pt x="9525" y="8051"/>
                </a:lnTo>
                <a:lnTo>
                  <a:pt x="2540" y="17271"/>
                </a:lnTo>
                <a:lnTo>
                  <a:pt x="0" y="29248"/>
                </a:lnTo>
                <a:lnTo>
                  <a:pt x="2540" y="41681"/>
                </a:lnTo>
                <a:lnTo>
                  <a:pt x="9525" y="51917"/>
                </a:lnTo>
                <a:lnTo>
                  <a:pt x="19812" y="58864"/>
                </a:lnTo>
                <a:lnTo>
                  <a:pt x="32257" y="61429"/>
                </a:lnTo>
                <a:lnTo>
                  <a:pt x="44323" y="58864"/>
                </a:lnTo>
                <a:lnTo>
                  <a:pt x="48641" y="55575"/>
                </a:lnTo>
                <a:lnTo>
                  <a:pt x="32257" y="55575"/>
                </a:lnTo>
                <a:lnTo>
                  <a:pt x="21971" y="53924"/>
                </a:lnTo>
                <a:lnTo>
                  <a:pt x="13589" y="48996"/>
                </a:lnTo>
                <a:lnTo>
                  <a:pt x="8000" y="40766"/>
                </a:lnTo>
                <a:lnTo>
                  <a:pt x="5969" y="29248"/>
                </a:lnTo>
                <a:lnTo>
                  <a:pt x="8000" y="19430"/>
                </a:lnTo>
                <a:lnTo>
                  <a:pt x="13589" y="12077"/>
                </a:lnTo>
                <a:lnTo>
                  <a:pt x="21971" y="7454"/>
                </a:lnTo>
                <a:lnTo>
                  <a:pt x="32257" y="5854"/>
                </a:lnTo>
                <a:lnTo>
                  <a:pt x="50166" y="5854"/>
                </a:lnTo>
                <a:lnTo>
                  <a:pt x="44323" y="2108"/>
                </a:lnTo>
                <a:lnTo>
                  <a:pt x="32257" y="0"/>
                </a:lnTo>
                <a:close/>
              </a:path>
              <a:path w="61595" h="61595">
                <a:moveTo>
                  <a:pt x="55752" y="11391"/>
                </a:moveTo>
                <a:lnTo>
                  <a:pt x="55752" y="29248"/>
                </a:lnTo>
                <a:lnTo>
                  <a:pt x="54101" y="40766"/>
                </a:lnTo>
                <a:lnTo>
                  <a:pt x="49402" y="48996"/>
                </a:lnTo>
                <a:lnTo>
                  <a:pt x="42037" y="53924"/>
                </a:lnTo>
                <a:lnTo>
                  <a:pt x="32257" y="55575"/>
                </a:lnTo>
                <a:lnTo>
                  <a:pt x="48641" y="55575"/>
                </a:lnTo>
                <a:lnTo>
                  <a:pt x="53594" y="51917"/>
                </a:lnTo>
                <a:lnTo>
                  <a:pt x="59563" y="41681"/>
                </a:lnTo>
                <a:lnTo>
                  <a:pt x="61595" y="29248"/>
                </a:lnTo>
                <a:lnTo>
                  <a:pt x="59563" y="17271"/>
                </a:lnTo>
                <a:lnTo>
                  <a:pt x="55752" y="11391"/>
                </a:lnTo>
                <a:close/>
              </a:path>
              <a:path w="61595" h="61595">
                <a:moveTo>
                  <a:pt x="50166" y="5854"/>
                </a:moveTo>
                <a:lnTo>
                  <a:pt x="32257" y="5854"/>
                </a:lnTo>
                <a:lnTo>
                  <a:pt x="42037" y="7454"/>
                </a:lnTo>
                <a:lnTo>
                  <a:pt x="49402" y="12077"/>
                </a:lnTo>
                <a:lnTo>
                  <a:pt x="54101" y="19430"/>
                </a:lnTo>
                <a:lnTo>
                  <a:pt x="55752" y="29248"/>
                </a:lnTo>
                <a:lnTo>
                  <a:pt x="55752" y="11391"/>
                </a:lnTo>
                <a:lnTo>
                  <a:pt x="53594" y="8051"/>
                </a:lnTo>
                <a:lnTo>
                  <a:pt x="50166" y="5854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65789" y="6350012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79">
                <a:moveTo>
                  <a:pt x="14604" y="0"/>
                </a:moveTo>
                <a:lnTo>
                  <a:pt x="5841" y="0"/>
                </a:lnTo>
                <a:lnTo>
                  <a:pt x="0" y="5842"/>
                </a:lnTo>
                <a:lnTo>
                  <a:pt x="0" y="11696"/>
                </a:lnTo>
                <a:lnTo>
                  <a:pt x="5841" y="17551"/>
                </a:lnTo>
                <a:lnTo>
                  <a:pt x="14604" y="17551"/>
                </a:lnTo>
                <a:lnTo>
                  <a:pt x="17652" y="14617"/>
                </a:lnTo>
                <a:lnTo>
                  <a:pt x="20446" y="11696"/>
                </a:lnTo>
                <a:lnTo>
                  <a:pt x="20446" y="8775"/>
                </a:lnTo>
                <a:lnTo>
                  <a:pt x="17652" y="5842"/>
                </a:lnTo>
                <a:lnTo>
                  <a:pt x="17652" y="2921"/>
                </a:lnTo>
                <a:lnTo>
                  <a:pt x="14604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36579" y="6578130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70" h="85090">
                <a:moveTo>
                  <a:pt x="35051" y="73126"/>
                </a:moveTo>
                <a:lnTo>
                  <a:pt x="29210" y="73126"/>
                </a:lnTo>
                <a:lnTo>
                  <a:pt x="29210" y="84823"/>
                </a:lnTo>
                <a:lnTo>
                  <a:pt x="35051" y="84823"/>
                </a:lnTo>
                <a:lnTo>
                  <a:pt x="35051" y="73126"/>
                </a:lnTo>
                <a:close/>
              </a:path>
              <a:path w="64770" h="85090">
                <a:moveTo>
                  <a:pt x="41021" y="70192"/>
                </a:moveTo>
                <a:lnTo>
                  <a:pt x="20447" y="70192"/>
                </a:lnTo>
                <a:lnTo>
                  <a:pt x="26289" y="73126"/>
                </a:lnTo>
                <a:lnTo>
                  <a:pt x="37973" y="73126"/>
                </a:lnTo>
                <a:lnTo>
                  <a:pt x="41021" y="70192"/>
                </a:lnTo>
                <a:close/>
              </a:path>
              <a:path w="64770" h="85090">
                <a:moveTo>
                  <a:pt x="29210" y="11696"/>
                </a:moveTo>
                <a:lnTo>
                  <a:pt x="26289" y="11696"/>
                </a:lnTo>
                <a:lnTo>
                  <a:pt x="20447" y="14617"/>
                </a:lnTo>
                <a:lnTo>
                  <a:pt x="17399" y="14617"/>
                </a:lnTo>
                <a:lnTo>
                  <a:pt x="11049" y="19608"/>
                </a:lnTo>
                <a:lnTo>
                  <a:pt x="5461" y="25958"/>
                </a:lnTo>
                <a:lnTo>
                  <a:pt x="1397" y="33959"/>
                </a:lnTo>
                <a:lnTo>
                  <a:pt x="0" y="43878"/>
                </a:lnTo>
                <a:lnTo>
                  <a:pt x="1397" y="52095"/>
                </a:lnTo>
                <a:lnTo>
                  <a:pt x="5461" y="59232"/>
                </a:lnTo>
                <a:lnTo>
                  <a:pt x="11049" y="65265"/>
                </a:lnTo>
                <a:lnTo>
                  <a:pt x="17399" y="70192"/>
                </a:lnTo>
                <a:lnTo>
                  <a:pt x="46863" y="70192"/>
                </a:lnTo>
                <a:lnTo>
                  <a:pt x="50673" y="67271"/>
                </a:lnTo>
                <a:lnTo>
                  <a:pt x="20447" y="67271"/>
                </a:lnTo>
                <a:lnTo>
                  <a:pt x="17399" y="64350"/>
                </a:lnTo>
                <a:lnTo>
                  <a:pt x="5715" y="52654"/>
                </a:lnTo>
                <a:lnTo>
                  <a:pt x="5715" y="43878"/>
                </a:lnTo>
                <a:lnTo>
                  <a:pt x="20447" y="20472"/>
                </a:lnTo>
                <a:lnTo>
                  <a:pt x="23368" y="17551"/>
                </a:lnTo>
                <a:lnTo>
                  <a:pt x="29210" y="17551"/>
                </a:lnTo>
                <a:lnTo>
                  <a:pt x="29210" y="11696"/>
                </a:lnTo>
                <a:close/>
              </a:path>
              <a:path w="64770" h="85090">
                <a:moveTo>
                  <a:pt x="35051" y="0"/>
                </a:moveTo>
                <a:lnTo>
                  <a:pt x="29210" y="0"/>
                </a:lnTo>
                <a:lnTo>
                  <a:pt x="29210" y="67271"/>
                </a:lnTo>
                <a:lnTo>
                  <a:pt x="35051" y="67271"/>
                </a:lnTo>
                <a:lnTo>
                  <a:pt x="35051" y="17551"/>
                </a:lnTo>
                <a:lnTo>
                  <a:pt x="50670" y="17551"/>
                </a:lnTo>
                <a:lnTo>
                  <a:pt x="46863" y="14617"/>
                </a:lnTo>
                <a:lnTo>
                  <a:pt x="41021" y="14617"/>
                </a:lnTo>
                <a:lnTo>
                  <a:pt x="37973" y="11696"/>
                </a:lnTo>
                <a:lnTo>
                  <a:pt x="35051" y="11696"/>
                </a:lnTo>
                <a:lnTo>
                  <a:pt x="35051" y="0"/>
                </a:lnTo>
                <a:close/>
              </a:path>
              <a:path w="64770" h="85090">
                <a:moveTo>
                  <a:pt x="58547" y="25476"/>
                </a:moveTo>
                <a:lnTo>
                  <a:pt x="58547" y="52654"/>
                </a:lnTo>
                <a:lnTo>
                  <a:pt x="52704" y="61417"/>
                </a:lnTo>
                <a:lnTo>
                  <a:pt x="41021" y="67271"/>
                </a:lnTo>
                <a:lnTo>
                  <a:pt x="50673" y="67271"/>
                </a:lnTo>
                <a:lnTo>
                  <a:pt x="53340" y="65265"/>
                </a:lnTo>
                <a:lnTo>
                  <a:pt x="58927" y="59232"/>
                </a:lnTo>
                <a:lnTo>
                  <a:pt x="62865" y="52095"/>
                </a:lnTo>
                <a:lnTo>
                  <a:pt x="64389" y="43878"/>
                </a:lnTo>
                <a:lnTo>
                  <a:pt x="62865" y="33959"/>
                </a:lnTo>
                <a:lnTo>
                  <a:pt x="58927" y="25958"/>
                </a:lnTo>
                <a:lnTo>
                  <a:pt x="58547" y="25476"/>
                </a:lnTo>
                <a:close/>
              </a:path>
              <a:path w="64770" h="85090">
                <a:moveTo>
                  <a:pt x="50670" y="17551"/>
                </a:moveTo>
                <a:lnTo>
                  <a:pt x="41021" y="17551"/>
                </a:lnTo>
                <a:lnTo>
                  <a:pt x="58547" y="43878"/>
                </a:lnTo>
                <a:lnTo>
                  <a:pt x="58547" y="25476"/>
                </a:lnTo>
                <a:lnTo>
                  <a:pt x="53340" y="19608"/>
                </a:lnTo>
                <a:lnTo>
                  <a:pt x="50670" y="17551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72368" y="6341236"/>
            <a:ext cx="275590" cy="219710"/>
          </a:xfrm>
          <a:custGeom>
            <a:avLst/>
            <a:gdLst/>
            <a:ahLst/>
            <a:cxnLst/>
            <a:rect l="l" t="t" r="r" b="b"/>
            <a:pathLst>
              <a:path w="275590" h="219709">
                <a:moveTo>
                  <a:pt x="120141" y="213499"/>
                </a:moveTo>
                <a:lnTo>
                  <a:pt x="73278" y="213499"/>
                </a:lnTo>
                <a:lnTo>
                  <a:pt x="73278" y="216420"/>
                </a:lnTo>
                <a:lnTo>
                  <a:pt x="76200" y="219341"/>
                </a:lnTo>
                <a:lnTo>
                  <a:pt x="120141" y="219341"/>
                </a:lnTo>
                <a:lnTo>
                  <a:pt x="120141" y="213499"/>
                </a:lnTo>
                <a:close/>
              </a:path>
              <a:path w="275590" h="219709">
                <a:moveTo>
                  <a:pt x="172974" y="213499"/>
                </a:moveTo>
                <a:lnTo>
                  <a:pt x="128904" y="213499"/>
                </a:lnTo>
                <a:lnTo>
                  <a:pt x="128904" y="219341"/>
                </a:lnTo>
                <a:lnTo>
                  <a:pt x="172974" y="219341"/>
                </a:lnTo>
                <a:lnTo>
                  <a:pt x="172974" y="213499"/>
                </a:lnTo>
                <a:close/>
              </a:path>
              <a:path w="275590" h="219709">
                <a:moveTo>
                  <a:pt x="223654" y="22775"/>
                </a:moveTo>
                <a:lnTo>
                  <a:pt x="212978" y="27647"/>
                </a:lnTo>
                <a:lnTo>
                  <a:pt x="152400" y="87744"/>
                </a:lnTo>
                <a:lnTo>
                  <a:pt x="157860" y="92671"/>
                </a:lnTo>
                <a:lnTo>
                  <a:pt x="161162" y="98704"/>
                </a:lnTo>
                <a:lnTo>
                  <a:pt x="162305" y="105841"/>
                </a:lnTo>
                <a:lnTo>
                  <a:pt x="161162" y="114071"/>
                </a:lnTo>
                <a:lnTo>
                  <a:pt x="161162" y="119913"/>
                </a:lnTo>
                <a:lnTo>
                  <a:pt x="152400" y="125768"/>
                </a:lnTo>
                <a:lnTo>
                  <a:pt x="146557" y="128689"/>
                </a:lnTo>
                <a:lnTo>
                  <a:pt x="2921" y="128689"/>
                </a:lnTo>
                <a:lnTo>
                  <a:pt x="8762" y="134543"/>
                </a:lnTo>
                <a:lnTo>
                  <a:pt x="14731" y="140385"/>
                </a:lnTo>
                <a:lnTo>
                  <a:pt x="20574" y="146240"/>
                </a:lnTo>
                <a:lnTo>
                  <a:pt x="0" y="166712"/>
                </a:lnTo>
                <a:lnTo>
                  <a:pt x="96647" y="166712"/>
                </a:lnTo>
                <a:lnTo>
                  <a:pt x="96647" y="213499"/>
                </a:lnTo>
                <a:lnTo>
                  <a:pt x="99695" y="213499"/>
                </a:lnTo>
                <a:lnTo>
                  <a:pt x="99695" y="163791"/>
                </a:lnTo>
                <a:lnTo>
                  <a:pt x="161162" y="163791"/>
                </a:lnTo>
                <a:lnTo>
                  <a:pt x="198754" y="138696"/>
                </a:lnTo>
                <a:lnTo>
                  <a:pt x="208152" y="108305"/>
                </a:lnTo>
                <a:lnTo>
                  <a:pt x="204724" y="91401"/>
                </a:lnTo>
                <a:lnTo>
                  <a:pt x="196468" y="75590"/>
                </a:lnTo>
                <a:lnTo>
                  <a:pt x="184657" y="61417"/>
                </a:lnTo>
                <a:lnTo>
                  <a:pt x="222757" y="23393"/>
                </a:lnTo>
                <a:lnTo>
                  <a:pt x="223654" y="22775"/>
                </a:lnTo>
                <a:close/>
              </a:path>
              <a:path w="275590" h="219709">
                <a:moveTo>
                  <a:pt x="152400" y="163791"/>
                </a:moveTo>
                <a:lnTo>
                  <a:pt x="99695" y="163791"/>
                </a:lnTo>
                <a:lnTo>
                  <a:pt x="146557" y="166712"/>
                </a:lnTo>
                <a:lnTo>
                  <a:pt x="146557" y="213499"/>
                </a:lnTo>
                <a:lnTo>
                  <a:pt x="152400" y="213499"/>
                </a:lnTo>
                <a:lnTo>
                  <a:pt x="152400" y="163791"/>
                </a:lnTo>
                <a:close/>
              </a:path>
              <a:path w="275590" h="219709">
                <a:moveTo>
                  <a:pt x="117225" y="84823"/>
                </a:moveTo>
                <a:lnTo>
                  <a:pt x="76200" y="84823"/>
                </a:lnTo>
                <a:lnTo>
                  <a:pt x="76200" y="128689"/>
                </a:lnTo>
                <a:lnTo>
                  <a:pt x="114300" y="128689"/>
                </a:lnTo>
                <a:lnTo>
                  <a:pt x="114300" y="87744"/>
                </a:lnTo>
                <a:lnTo>
                  <a:pt x="117225" y="84823"/>
                </a:lnTo>
                <a:close/>
              </a:path>
              <a:path w="275590" h="219709">
                <a:moveTo>
                  <a:pt x="260730" y="0"/>
                </a:moveTo>
                <a:lnTo>
                  <a:pt x="196341" y="0"/>
                </a:lnTo>
                <a:lnTo>
                  <a:pt x="146557" y="49720"/>
                </a:lnTo>
                <a:lnTo>
                  <a:pt x="52831" y="49720"/>
                </a:lnTo>
                <a:lnTo>
                  <a:pt x="52831" y="87744"/>
                </a:lnTo>
                <a:lnTo>
                  <a:pt x="76200" y="84823"/>
                </a:lnTo>
                <a:lnTo>
                  <a:pt x="117225" y="84823"/>
                </a:lnTo>
                <a:lnTo>
                  <a:pt x="199262" y="2920"/>
                </a:lnTo>
                <a:lnTo>
                  <a:pt x="260730" y="2920"/>
                </a:lnTo>
                <a:lnTo>
                  <a:pt x="260730" y="0"/>
                </a:lnTo>
                <a:close/>
              </a:path>
              <a:path w="275590" h="219709">
                <a:moveTo>
                  <a:pt x="252856" y="8597"/>
                </a:moveTo>
                <a:lnTo>
                  <a:pt x="242188" y="11696"/>
                </a:lnTo>
                <a:lnTo>
                  <a:pt x="232028" y="17005"/>
                </a:lnTo>
                <a:lnTo>
                  <a:pt x="223654" y="22775"/>
                </a:lnTo>
                <a:lnTo>
                  <a:pt x="254656" y="8627"/>
                </a:lnTo>
                <a:lnTo>
                  <a:pt x="252856" y="8597"/>
                </a:lnTo>
                <a:close/>
              </a:path>
              <a:path w="275590" h="219709">
                <a:moveTo>
                  <a:pt x="266700" y="0"/>
                </a:moveTo>
                <a:lnTo>
                  <a:pt x="260730" y="0"/>
                </a:lnTo>
                <a:lnTo>
                  <a:pt x="260730" y="5854"/>
                </a:lnTo>
                <a:lnTo>
                  <a:pt x="254656" y="8627"/>
                </a:lnTo>
                <a:lnTo>
                  <a:pt x="263778" y="8775"/>
                </a:lnTo>
                <a:lnTo>
                  <a:pt x="266700" y="8775"/>
                </a:lnTo>
                <a:lnTo>
                  <a:pt x="266700" y="11696"/>
                </a:lnTo>
                <a:lnTo>
                  <a:pt x="275462" y="11696"/>
                </a:lnTo>
                <a:lnTo>
                  <a:pt x="273938" y="8597"/>
                </a:lnTo>
                <a:lnTo>
                  <a:pt x="272541" y="5854"/>
                </a:lnTo>
                <a:lnTo>
                  <a:pt x="266700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15700" y="659274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41021" y="0"/>
                </a:moveTo>
                <a:lnTo>
                  <a:pt x="23368" y="0"/>
                </a:lnTo>
                <a:lnTo>
                  <a:pt x="12319" y="4127"/>
                </a:lnTo>
                <a:lnTo>
                  <a:pt x="5079" y="10972"/>
                </a:lnTo>
                <a:lnTo>
                  <a:pt x="1143" y="18922"/>
                </a:lnTo>
                <a:lnTo>
                  <a:pt x="0" y="26327"/>
                </a:lnTo>
                <a:lnTo>
                  <a:pt x="1524" y="36664"/>
                </a:lnTo>
                <a:lnTo>
                  <a:pt x="6223" y="45338"/>
                </a:lnTo>
                <a:lnTo>
                  <a:pt x="13589" y="51828"/>
                </a:lnTo>
                <a:lnTo>
                  <a:pt x="23368" y="55575"/>
                </a:lnTo>
                <a:lnTo>
                  <a:pt x="55625" y="55575"/>
                </a:lnTo>
                <a:lnTo>
                  <a:pt x="55625" y="52654"/>
                </a:lnTo>
                <a:lnTo>
                  <a:pt x="29209" y="52654"/>
                </a:lnTo>
                <a:lnTo>
                  <a:pt x="26289" y="49733"/>
                </a:lnTo>
                <a:lnTo>
                  <a:pt x="23368" y="49733"/>
                </a:lnTo>
                <a:lnTo>
                  <a:pt x="15621" y="46481"/>
                </a:lnTo>
                <a:lnTo>
                  <a:pt x="10159" y="41325"/>
                </a:lnTo>
                <a:lnTo>
                  <a:pt x="6857" y="34505"/>
                </a:lnTo>
                <a:lnTo>
                  <a:pt x="5715" y="26327"/>
                </a:lnTo>
                <a:lnTo>
                  <a:pt x="6857" y="19837"/>
                </a:lnTo>
                <a:lnTo>
                  <a:pt x="10159" y="13906"/>
                </a:lnTo>
                <a:lnTo>
                  <a:pt x="15621" y="9055"/>
                </a:lnTo>
                <a:lnTo>
                  <a:pt x="23368" y="5854"/>
                </a:lnTo>
                <a:lnTo>
                  <a:pt x="26289" y="2933"/>
                </a:lnTo>
                <a:lnTo>
                  <a:pt x="41021" y="2933"/>
                </a:lnTo>
                <a:lnTo>
                  <a:pt x="41021" y="0"/>
                </a:lnTo>
                <a:close/>
              </a:path>
              <a:path w="55879" h="55879">
                <a:moveTo>
                  <a:pt x="46863" y="0"/>
                </a:moveTo>
                <a:lnTo>
                  <a:pt x="41021" y="0"/>
                </a:lnTo>
                <a:lnTo>
                  <a:pt x="41021" y="52654"/>
                </a:lnTo>
                <a:lnTo>
                  <a:pt x="46863" y="52654"/>
                </a:lnTo>
                <a:lnTo>
                  <a:pt x="46863" y="0"/>
                </a:lnTo>
                <a:close/>
              </a:path>
            </a:pathLst>
          </a:custGeom>
          <a:solidFill>
            <a:srgbClr val="2D2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29568" y="6332461"/>
            <a:ext cx="213931" cy="18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67235" y="6554735"/>
            <a:ext cx="252006" cy="96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3105" y="25069"/>
            <a:ext cx="113303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2C3493"/>
                </a:solidFill>
              </a:rPr>
              <a:t>ЦЕНТР </a:t>
            </a:r>
            <a:r>
              <a:rPr sz="2800" spc="-20" dirty="0">
                <a:solidFill>
                  <a:srgbClr val="2C3493"/>
                </a:solidFill>
              </a:rPr>
              <a:t>ДОПОЛНИТЕЛЬНОГО ОБРАЗОВАНИЯ </a:t>
            </a:r>
            <a:r>
              <a:rPr sz="2800" dirty="0">
                <a:solidFill>
                  <a:srgbClr val="2C3493"/>
                </a:solidFill>
              </a:rPr>
              <a:t>НА </a:t>
            </a:r>
            <a:r>
              <a:rPr sz="2800" spc="-30" dirty="0">
                <a:solidFill>
                  <a:srgbClr val="2C3493"/>
                </a:solidFill>
              </a:rPr>
              <a:t>ОБРАЗОВАТЕЛЬНОЙ  ПЛАТФОРМЕ</a:t>
            </a:r>
            <a:r>
              <a:rPr sz="2800" spc="-15" dirty="0">
                <a:solidFill>
                  <a:srgbClr val="2C3493"/>
                </a:solidFill>
              </a:rPr>
              <a:t> </a:t>
            </a:r>
            <a:r>
              <a:rPr sz="2800" spc="-45" dirty="0"/>
              <a:t>LECTA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6257" y="1468882"/>
            <a:ext cx="2682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1717"/>
                </a:solidFill>
                <a:latin typeface="Calibri"/>
                <a:cs typeface="Calibri"/>
              </a:rPr>
              <a:t>https://lecta.rosuchebnik.ru/course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25543" y="1043939"/>
            <a:ext cx="5428481" cy="482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8400" y="1066812"/>
            <a:ext cx="5325236" cy="4724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3573" y="1062050"/>
            <a:ext cx="5335270" cy="4733925"/>
          </a:xfrm>
          <a:custGeom>
            <a:avLst/>
            <a:gdLst/>
            <a:ahLst/>
            <a:cxnLst/>
            <a:rect l="l" t="t" r="r" b="b"/>
            <a:pathLst>
              <a:path w="5335270" h="4733925">
                <a:moveTo>
                  <a:pt x="0" y="4733544"/>
                </a:moveTo>
                <a:lnTo>
                  <a:pt x="5334762" y="4733544"/>
                </a:lnTo>
                <a:lnTo>
                  <a:pt x="5334762" y="0"/>
                </a:lnTo>
                <a:lnTo>
                  <a:pt x="0" y="0"/>
                </a:lnTo>
                <a:lnTo>
                  <a:pt x="0" y="4733544"/>
                </a:lnTo>
                <a:close/>
              </a:path>
            </a:pathLst>
          </a:custGeom>
          <a:ln w="952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69627" y="3261118"/>
            <a:ext cx="361315" cy="165735"/>
          </a:xfrm>
          <a:custGeom>
            <a:avLst/>
            <a:gdLst/>
            <a:ahLst/>
            <a:cxnLst/>
            <a:rect l="l" t="t" r="r" b="b"/>
            <a:pathLst>
              <a:path w="361315" h="165735">
                <a:moveTo>
                  <a:pt x="0" y="165722"/>
                </a:moveTo>
                <a:lnTo>
                  <a:pt x="361022" y="165722"/>
                </a:lnTo>
                <a:lnTo>
                  <a:pt x="361022" y="0"/>
                </a:lnTo>
                <a:lnTo>
                  <a:pt x="0" y="0"/>
                </a:lnTo>
                <a:lnTo>
                  <a:pt x="0" y="16572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7760" y="2484120"/>
            <a:ext cx="5722626" cy="3387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433" y="2510167"/>
            <a:ext cx="5619750" cy="3280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5670" y="2505405"/>
            <a:ext cx="5629275" cy="3290570"/>
          </a:xfrm>
          <a:custGeom>
            <a:avLst/>
            <a:gdLst/>
            <a:ahLst/>
            <a:cxnLst/>
            <a:rect l="l" t="t" r="r" b="b"/>
            <a:pathLst>
              <a:path w="5629275" h="3290570">
                <a:moveTo>
                  <a:pt x="0" y="3290189"/>
                </a:moveTo>
                <a:lnTo>
                  <a:pt x="5629275" y="3290189"/>
                </a:lnTo>
                <a:lnTo>
                  <a:pt x="5629275" y="0"/>
                </a:lnTo>
                <a:lnTo>
                  <a:pt x="0" y="0"/>
                </a:lnTo>
                <a:lnTo>
                  <a:pt x="0" y="3290189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04686" y="6568160"/>
            <a:ext cx="16827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400" dirty="0">
                <a:solidFill>
                  <a:srgbClr val="2E2E2E"/>
                </a:solidFill>
                <a:latin typeface="Calibri"/>
                <a:cs typeface="Calibri"/>
              </a:rPr>
              <a:t>3</a:t>
            </a:r>
            <a:r>
              <a:rPr sz="1500" spc="-179" baseline="-16666" dirty="0">
                <a:solidFill>
                  <a:srgbClr val="878787"/>
                </a:solidFill>
                <a:latin typeface="Calibri"/>
                <a:cs typeface="Calibri"/>
              </a:rPr>
              <a:t>3</a:t>
            </a:r>
            <a:r>
              <a:rPr sz="1000" b="1" spc="-400" dirty="0">
                <a:solidFill>
                  <a:srgbClr val="2E2E2E"/>
                </a:solidFill>
                <a:latin typeface="Calibri"/>
                <a:cs typeface="Calibri"/>
              </a:rPr>
              <a:t>6</a:t>
            </a:r>
            <a:r>
              <a:rPr sz="1500" spc="-15" baseline="-16666" dirty="0">
                <a:solidFill>
                  <a:srgbClr val="878787"/>
                </a:solidFill>
                <a:latin typeface="Calibri"/>
                <a:cs typeface="Calibri"/>
              </a:rPr>
              <a:t>6</a:t>
            </a:r>
            <a:endParaRPr sz="1500" baseline="-16666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3018" y="6373726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0"/>
                </a:moveTo>
                <a:lnTo>
                  <a:pt x="0" y="187738"/>
                </a:lnTo>
              </a:path>
            </a:pathLst>
          </a:custGeom>
          <a:ln w="14351">
            <a:solidFill>
              <a:srgbClr val="E20E3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27552" y="6311886"/>
            <a:ext cx="1022751" cy="350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60361" y="631299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09" h="308609">
                <a:moveTo>
                  <a:pt x="153522" y="0"/>
                </a:moveTo>
                <a:lnTo>
                  <a:pt x="104899" y="7915"/>
                </a:lnTo>
                <a:lnTo>
                  <a:pt x="62744" y="29932"/>
                </a:lnTo>
                <a:lnTo>
                  <a:pt x="29547" y="63451"/>
                </a:lnTo>
                <a:lnTo>
                  <a:pt x="7802" y="105875"/>
                </a:lnTo>
                <a:lnTo>
                  <a:pt x="0" y="154607"/>
                </a:lnTo>
                <a:lnTo>
                  <a:pt x="7802" y="203223"/>
                </a:lnTo>
                <a:lnTo>
                  <a:pt x="29547" y="245373"/>
                </a:lnTo>
                <a:lnTo>
                  <a:pt x="62744" y="278565"/>
                </a:lnTo>
                <a:lnTo>
                  <a:pt x="104899" y="300307"/>
                </a:lnTo>
                <a:lnTo>
                  <a:pt x="153522" y="308108"/>
                </a:lnTo>
                <a:lnTo>
                  <a:pt x="202261" y="300307"/>
                </a:lnTo>
                <a:lnTo>
                  <a:pt x="217214" y="292644"/>
                </a:lnTo>
                <a:lnTo>
                  <a:pt x="153522" y="292644"/>
                </a:lnTo>
                <a:lnTo>
                  <a:pt x="109900" y="285603"/>
                </a:lnTo>
                <a:lnTo>
                  <a:pt x="72003" y="266000"/>
                </a:lnTo>
                <a:lnTo>
                  <a:pt x="42111" y="236113"/>
                </a:lnTo>
                <a:lnTo>
                  <a:pt x="22504" y="198223"/>
                </a:lnTo>
                <a:lnTo>
                  <a:pt x="15462" y="154607"/>
                </a:lnTo>
                <a:lnTo>
                  <a:pt x="22504" y="110451"/>
                </a:lnTo>
                <a:lnTo>
                  <a:pt x="42111" y="72232"/>
                </a:lnTo>
                <a:lnTo>
                  <a:pt x="72003" y="42176"/>
                </a:lnTo>
                <a:lnTo>
                  <a:pt x="109900" y="22510"/>
                </a:lnTo>
                <a:lnTo>
                  <a:pt x="153522" y="15460"/>
                </a:lnTo>
                <a:lnTo>
                  <a:pt x="216800" y="15460"/>
                </a:lnTo>
                <a:lnTo>
                  <a:pt x="202261" y="7915"/>
                </a:lnTo>
                <a:lnTo>
                  <a:pt x="153522" y="0"/>
                </a:lnTo>
                <a:close/>
              </a:path>
              <a:path w="308609" h="308609">
                <a:moveTo>
                  <a:pt x="216800" y="15460"/>
                </a:moveTo>
                <a:lnTo>
                  <a:pt x="153522" y="15460"/>
                </a:lnTo>
                <a:lnTo>
                  <a:pt x="197684" y="22510"/>
                </a:lnTo>
                <a:lnTo>
                  <a:pt x="235909" y="42176"/>
                </a:lnTo>
                <a:lnTo>
                  <a:pt x="265969" y="72232"/>
                </a:lnTo>
                <a:lnTo>
                  <a:pt x="285638" y="110451"/>
                </a:lnTo>
                <a:lnTo>
                  <a:pt x="292689" y="154607"/>
                </a:lnTo>
                <a:lnTo>
                  <a:pt x="285638" y="198223"/>
                </a:lnTo>
                <a:lnTo>
                  <a:pt x="265969" y="236113"/>
                </a:lnTo>
                <a:lnTo>
                  <a:pt x="235909" y="266000"/>
                </a:lnTo>
                <a:lnTo>
                  <a:pt x="197684" y="285603"/>
                </a:lnTo>
                <a:lnTo>
                  <a:pt x="153522" y="292644"/>
                </a:lnTo>
                <a:lnTo>
                  <a:pt x="217214" y="292644"/>
                </a:lnTo>
                <a:lnTo>
                  <a:pt x="244691" y="278565"/>
                </a:lnTo>
                <a:lnTo>
                  <a:pt x="278215" y="245373"/>
                </a:lnTo>
                <a:lnTo>
                  <a:pt x="300234" y="203223"/>
                </a:lnTo>
                <a:lnTo>
                  <a:pt x="308151" y="154607"/>
                </a:lnTo>
                <a:lnTo>
                  <a:pt x="300234" y="105875"/>
                </a:lnTo>
                <a:lnTo>
                  <a:pt x="278215" y="63451"/>
                </a:lnTo>
                <a:lnTo>
                  <a:pt x="244691" y="29932"/>
                </a:lnTo>
                <a:lnTo>
                  <a:pt x="216800" y="15460"/>
                </a:lnTo>
                <a:close/>
              </a:path>
            </a:pathLst>
          </a:custGeom>
          <a:solidFill>
            <a:srgbClr val="2E2A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2150" y="6358266"/>
            <a:ext cx="193285" cy="229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76049" y="6570298"/>
            <a:ext cx="276225" cy="68580"/>
          </a:xfrm>
          <a:custGeom>
            <a:avLst/>
            <a:gdLst/>
            <a:ahLst/>
            <a:cxnLst/>
            <a:rect l="l" t="t" r="r" b="b"/>
            <a:pathLst>
              <a:path w="276225" h="68579">
                <a:moveTo>
                  <a:pt x="12152" y="14356"/>
                </a:moveTo>
                <a:lnTo>
                  <a:pt x="7716" y="14356"/>
                </a:lnTo>
                <a:lnTo>
                  <a:pt x="7716" y="56320"/>
                </a:lnTo>
                <a:lnTo>
                  <a:pt x="25385" y="56320"/>
                </a:lnTo>
                <a:lnTo>
                  <a:pt x="33281" y="53006"/>
                </a:lnTo>
                <a:lnTo>
                  <a:pt x="12152" y="53006"/>
                </a:lnTo>
                <a:lnTo>
                  <a:pt x="12152" y="14356"/>
                </a:lnTo>
                <a:close/>
              </a:path>
              <a:path w="276225" h="68579">
                <a:moveTo>
                  <a:pt x="20986" y="9940"/>
                </a:moveTo>
                <a:lnTo>
                  <a:pt x="0" y="9940"/>
                </a:lnTo>
                <a:lnTo>
                  <a:pt x="0" y="14356"/>
                </a:lnTo>
                <a:lnTo>
                  <a:pt x="23185" y="14356"/>
                </a:lnTo>
                <a:lnTo>
                  <a:pt x="25385" y="15460"/>
                </a:lnTo>
                <a:lnTo>
                  <a:pt x="34219" y="17670"/>
                </a:lnTo>
                <a:lnTo>
                  <a:pt x="39773" y="24296"/>
                </a:lnTo>
                <a:lnTo>
                  <a:pt x="39773" y="41963"/>
                </a:lnTo>
                <a:lnTo>
                  <a:pt x="35337" y="49693"/>
                </a:lnTo>
                <a:lnTo>
                  <a:pt x="25385" y="51903"/>
                </a:lnTo>
                <a:lnTo>
                  <a:pt x="23185" y="51903"/>
                </a:lnTo>
                <a:lnTo>
                  <a:pt x="20986" y="53006"/>
                </a:lnTo>
                <a:lnTo>
                  <a:pt x="33281" y="53006"/>
                </a:lnTo>
                <a:lnTo>
                  <a:pt x="34390" y="52541"/>
                </a:lnTo>
                <a:lnTo>
                  <a:pt x="40174" y="46795"/>
                </a:lnTo>
                <a:lnTo>
                  <a:pt x="43260" y="40014"/>
                </a:lnTo>
                <a:lnTo>
                  <a:pt x="44172" y="33130"/>
                </a:lnTo>
                <a:lnTo>
                  <a:pt x="43103" y="25796"/>
                </a:lnTo>
                <a:lnTo>
                  <a:pt x="39755" y="19188"/>
                </a:lnTo>
                <a:lnTo>
                  <a:pt x="33919" y="14029"/>
                </a:lnTo>
                <a:lnTo>
                  <a:pt x="25385" y="11043"/>
                </a:lnTo>
                <a:lnTo>
                  <a:pt x="23185" y="11043"/>
                </a:lnTo>
                <a:lnTo>
                  <a:pt x="20986" y="9940"/>
                </a:lnTo>
                <a:close/>
              </a:path>
              <a:path w="276225" h="68579">
                <a:moveTo>
                  <a:pt x="77311" y="11043"/>
                </a:moveTo>
                <a:lnTo>
                  <a:pt x="58523" y="11043"/>
                </a:lnTo>
                <a:lnTo>
                  <a:pt x="58523" y="67364"/>
                </a:lnTo>
                <a:lnTo>
                  <a:pt x="62959" y="67364"/>
                </a:lnTo>
                <a:lnTo>
                  <a:pt x="62959" y="56320"/>
                </a:lnTo>
                <a:lnTo>
                  <a:pt x="77311" y="56320"/>
                </a:lnTo>
                <a:lnTo>
                  <a:pt x="85193" y="53006"/>
                </a:lnTo>
                <a:lnTo>
                  <a:pt x="62959" y="53006"/>
                </a:lnTo>
                <a:lnTo>
                  <a:pt x="62959" y="14356"/>
                </a:lnTo>
                <a:lnTo>
                  <a:pt x="85747" y="14356"/>
                </a:lnTo>
                <a:lnTo>
                  <a:pt x="85373" y="14029"/>
                </a:lnTo>
                <a:lnTo>
                  <a:pt x="77311" y="11043"/>
                </a:lnTo>
                <a:close/>
              </a:path>
              <a:path w="276225" h="68579">
                <a:moveTo>
                  <a:pt x="85747" y="14356"/>
                </a:moveTo>
                <a:lnTo>
                  <a:pt x="75111" y="14356"/>
                </a:lnTo>
                <a:lnTo>
                  <a:pt x="77311" y="15460"/>
                </a:lnTo>
                <a:lnTo>
                  <a:pt x="86145" y="17670"/>
                </a:lnTo>
                <a:lnTo>
                  <a:pt x="91662" y="24296"/>
                </a:lnTo>
                <a:lnTo>
                  <a:pt x="91662" y="41963"/>
                </a:lnTo>
                <a:lnTo>
                  <a:pt x="87263" y="49693"/>
                </a:lnTo>
                <a:lnTo>
                  <a:pt x="77311" y="51903"/>
                </a:lnTo>
                <a:lnTo>
                  <a:pt x="75111" y="53006"/>
                </a:lnTo>
                <a:lnTo>
                  <a:pt x="85193" y="53006"/>
                </a:lnTo>
                <a:lnTo>
                  <a:pt x="86301" y="52541"/>
                </a:lnTo>
                <a:lnTo>
                  <a:pt x="92086" y="46795"/>
                </a:lnTo>
                <a:lnTo>
                  <a:pt x="95181" y="40014"/>
                </a:lnTo>
                <a:lnTo>
                  <a:pt x="96098" y="33130"/>
                </a:lnTo>
                <a:lnTo>
                  <a:pt x="94871" y="25796"/>
                </a:lnTo>
                <a:lnTo>
                  <a:pt x="91261" y="19188"/>
                </a:lnTo>
                <a:lnTo>
                  <a:pt x="85747" y="14356"/>
                </a:lnTo>
                <a:close/>
              </a:path>
              <a:path w="276225" h="68579">
                <a:moveTo>
                  <a:pt x="268389" y="9940"/>
                </a:moveTo>
                <a:lnTo>
                  <a:pt x="255119" y="9940"/>
                </a:lnTo>
                <a:lnTo>
                  <a:pt x="252920" y="11043"/>
                </a:lnTo>
                <a:lnTo>
                  <a:pt x="250720" y="11043"/>
                </a:lnTo>
                <a:lnTo>
                  <a:pt x="241713" y="14356"/>
                </a:lnTo>
                <a:lnTo>
                  <a:pt x="235945" y="20016"/>
                </a:lnTo>
                <a:lnTo>
                  <a:pt x="232850" y="26728"/>
                </a:lnTo>
                <a:lnTo>
                  <a:pt x="231933" y="33130"/>
                </a:lnTo>
                <a:lnTo>
                  <a:pt x="233160" y="40929"/>
                </a:lnTo>
                <a:lnTo>
                  <a:pt x="236770" y="47486"/>
                </a:lnTo>
                <a:lnTo>
                  <a:pt x="242658" y="52386"/>
                </a:lnTo>
                <a:lnTo>
                  <a:pt x="250720" y="55217"/>
                </a:lnTo>
                <a:lnTo>
                  <a:pt x="252920" y="56320"/>
                </a:lnTo>
                <a:lnTo>
                  <a:pt x="276105" y="56320"/>
                </a:lnTo>
                <a:lnTo>
                  <a:pt x="276105" y="53006"/>
                </a:lnTo>
                <a:lnTo>
                  <a:pt x="255119" y="53006"/>
                </a:lnTo>
                <a:lnTo>
                  <a:pt x="252920" y="51903"/>
                </a:lnTo>
                <a:lnTo>
                  <a:pt x="250720" y="51903"/>
                </a:lnTo>
                <a:lnTo>
                  <a:pt x="241886" y="49693"/>
                </a:lnTo>
                <a:lnTo>
                  <a:pt x="236369" y="43070"/>
                </a:lnTo>
                <a:lnTo>
                  <a:pt x="236369" y="25400"/>
                </a:lnTo>
                <a:lnTo>
                  <a:pt x="240767" y="17670"/>
                </a:lnTo>
                <a:lnTo>
                  <a:pt x="250720" y="14356"/>
                </a:lnTo>
                <a:lnTo>
                  <a:pt x="268389" y="14356"/>
                </a:lnTo>
                <a:lnTo>
                  <a:pt x="268389" y="9940"/>
                </a:lnTo>
                <a:close/>
              </a:path>
              <a:path w="276225" h="68579">
                <a:moveTo>
                  <a:pt x="268389" y="14356"/>
                </a:moveTo>
                <a:lnTo>
                  <a:pt x="263953" y="14356"/>
                </a:lnTo>
                <a:lnTo>
                  <a:pt x="263953" y="53006"/>
                </a:lnTo>
                <a:lnTo>
                  <a:pt x="268389" y="53006"/>
                </a:lnTo>
                <a:lnTo>
                  <a:pt x="268389" y="14356"/>
                </a:lnTo>
                <a:close/>
              </a:path>
              <a:path w="276225" h="68579">
                <a:moveTo>
                  <a:pt x="132517" y="8833"/>
                </a:moveTo>
                <a:lnTo>
                  <a:pt x="122496" y="10610"/>
                </a:lnTo>
                <a:lnTo>
                  <a:pt x="114443" y="15597"/>
                </a:lnTo>
                <a:lnTo>
                  <a:pt x="109080" y="23277"/>
                </a:lnTo>
                <a:lnTo>
                  <a:pt x="107132" y="33130"/>
                </a:lnTo>
                <a:lnTo>
                  <a:pt x="109080" y="42982"/>
                </a:lnTo>
                <a:lnTo>
                  <a:pt x="114443" y="50660"/>
                </a:lnTo>
                <a:lnTo>
                  <a:pt x="122496" y="55646"/>
                </a:lnTo>
                <a:lnTo>
                  <a:pt x="132517" y="57423"/>
                </a:lnTo>
                <a:lnTo>
                  <a:pt x="142088" y="55646"/>
                </a:lnTo>
                <a:lnTo>
                  <a:pt x="144583" y="54113"/>
                </a:lnTo>
                <a:lnTo>
                  <a:pt x="132517" y="54113"/>
                </a:lnTo>
                <a:lnTo>
                  <a:pt x="124127" y="52543"/>
                </a:lnTo>
                <a:lnTo>
                  <a:pt x="117481" y="48177"/>
                </a:lnTo>
                <a:lnTo>
                  <a:pt x="113106" y="41533"/>
                </a:lnTo>
                <a:lnTo>
                  <a:pt x="111530" y="33130"/>
                </a:lnTo>
                <a:lnTo>
                  <a:pt x="113106" y="24727"/>
                </a:lnTo>
                <a:lnTo>
                  <a:pt x="117481" y="18083"/>
                </a:lnTo>
                <a:lnTo>
                  <a:pt x="124127" y="13717"/>
                </a:lnTo>
                <a:lnTo>
                  <a:pt x="132517" y="12146"/>
                </a:lnTo>
                <a:lnTo>
                  <a:pt x="144587" y="12146"/>
                </a:lnTo>
                <a:lnTo>
                  <a:pt x="142088" y="10610"/>
                </a:lnTo>
                <a:lnTo>
                  <a:pt x="132517" y="8833"/>
                </a:lnTo>
                <a:close/>
              </a:path>
              <a:path w="276225" h="68579">
                <a:moveTo>
                  <a:pt x="144587" y="12146"/>
                </a:moveTo>
                <a:lnTo>
                  <a:pt x="132517" y="12146"/>
                </a:lnTo>
                <a:lnTo>
                  <a:pt x="140298" y="13717"/>
                </a:lnTo>
                <a:lnTo>
                  <a:pt x="146621" y="18083"/>
                </a:lnTo>
                <a:lnTo>
                  <a:pt x="150869" y="24727"/>
                </a:lnTo>
                <a:lnTo>
                  <a:pt x="152423" y="33130"/>
                </a:lnTo>
                <a:lnTo>
                  <a:pt x="150869" y="41533"/>
                </a:lnTo>
                <a:lnTo>
                  <a:pt x="146621" y="48177"/>
                </a:lnTo>
                <a:lnTo>
                  <a:pt x="140298" y="52543"/>
                </a:lnTo>
                <a:lnTo>
                  <a:pt x="132517" y="54113"/>
                </a:lnTo>
                <a:lnTo>
                  <a:pt x="144583" y="54113"/>
                </a:lnTo>
                <a:lnTo>
                  <a:pt x="150205" y="50660"/>
                </a:lnTo>
                <a:lnTo>
                  <a:pt x="155833" y="42982"/>
                </a:lnTo>
                <a:lnTo>
                  <a:pt x="157939" y="33130"/>
                </a:lnTo>
                <a:lnTo>
                  <a:pt x="155833" y="23277"/>
                </a:lnTo>
                <a:lnTo>
                  <a:pt x="150205" y="15597"/>
                </a:lnTo>
                <a:lnTo>
                  <a:pt x="144587" y="12146"/>
                </a:lnTo>
                <a:close/>
              </a:path>
              <a:path w="276225" h="68579">
                <a:moveTo>
                  <a:pt x="198794" y="57423"/>
                </a:moveTo>
                <a:lnTo>
                  <a:pt x="188879" y="57423"/>
                </a:lnTo>
                <a:lnTo>
                  <a:pt x="192159" y="58529"/>
                </a:lnTo>
                <a:lnTo>
                  <a:pt x="192159" y="68468"/>
                </a:lnTo>
                <a:lnTo>
                  <a:pt x="195477" y="68468"/>
                </a:lnTo>
                <a:lnTo>
                  <a:pt x="195477" y="58529"/>
                </a:lnTo>
                <a:lnTo>
                  <a:pt x="198794" y="57423"/>
                </a:lnTo>
                <a:close/>
              </a:path>
              <a:path w="276225" h="68579">
                <a:moveTo>
                  <a:pt x="198794" y="9940"/>
                </a:moveTo>
                <a:lnTo>
                  <a:pt x="188879" y="9940"/>
                </a:lnTo>
                <a:lnTo>
                  <a:pt x="182244" y="12146"/>
                </a:lnTo>
                <a:lnTo>
                  <a:pt x="176899" y="15442"/>
                </a:lnTo>
                <a:lnTo>
                  <a:pt x="172701" y="20291"/>
                </a:lnTo>
                <a:lnTo>
                  <a:pt x="169956" y="26589"/>
                </a:lnTo>
                <a:lnTo>
                  <a:pt x="168973" y="34233"/>
                </a:lnTo>
                <a:lnTo>
                  <a:pt x="169956" y="41256"/>
                </a:lnTo>
                <a:lnTo>
                  <a:pt x="172701" y="47348"/>
                </a:lnTo>
                <a:lnTo>
                  <a:pt x="176899" y="52403"/>
                </a:lnTo>
                <a:lnTo>
                  <a:pt x="182244" y="56320"/>
                </a:lnTo>
                <a:lnTo>
                  <a:pt x="185561" y="57423"/>
                </a:lnTo>
                <a:lnTo>
                  <a:pt x="202112" y="57423"/>
                </a:lnTo>
                <a:lnTo>
                  <a:pt x="205429" y="56320"/>
                </a:lnTo>
                <a:lnTo>
                  <a:pt x="208527" y="54113"/>
                </a:lnTo>
                <a:lnTo>
                  <a:pt x="187760" y="54113"/>
                </a:lnTo>
                <a:lnTo>
                  <a:pt x="185561" y="53006"/>
                </a:lnTo>
                <a:lnTo>
                  <a:pt x="182244" y="50800"/>
                </a:lnTo>
                <a:lnTo>
                  <a:pt x="176727" y="47487"/>
                </a:lnTo>
                <a:lnTo>
                  <a:pt x="173409" y="41963"/>
                </a:lnTo>
                <a:lnTo>
                  <a:pt x="173409" y="26503"/>
                </a:lnTo>
                <a:lnTo>
                  <a:pt x="176727" y="19876"/>
                </a:lnTo>
                <a:lnTo>
                  <a:pt x="182244" y="16566"/>
                </a:lnTo>
                <a:lnTo>
                  <a:pt x="185561" y="14356"/>
                </a:lnTo>
                <a:lnTo>
                  <a:pt x="187760" y="13253"/>
                </a:lnTo>
                <a:lnTo>
                  <a:pt x="207276" y="13253"/>
                </a:lnTo>
                <a:lnTo>
                  <a:pt x="205429" y="12146"/>
                </a:lnTo>
                <a:lnTo>
                  <a:pt x="198794" y="9940"/>
                </a:lnTo>
                <a:close/>
              </a:path>
              <a:path w="276225" h="68579">
                <a:moveTo>
                  <a:pt x="195477" y="13253"/>
                </a:moveTo>
                <a:lnTo>
                  <a:pt x="192159" y="13253"/>
                </a:lnTo>
                <a:lnTo>
                  <a:pt x="192159" y="54113"/>
                </a:lnTo>
                <a:lnTo>
                  <a:pt x="195477" y="54113"/>
                </a:lnTo>
                <a:lnTo>
                  <a:pt x="195477" y="13253"/>
                </a:lnTo>
                <a:close/>
              </a:path>
              <a:path w="276225" h="68579">
                <a:moveTo>
                  <a:pt x="207276" y="13253"/>
                </a:moveTo>
                <a:lnTo>
                  <a:pt x="198794" y="13253"/>
                </a:lnTo>
                <a:lnTo>
                  <a:pt x="202112" y="14356"/>
                </a:lnTo>
                <a:lnTo>
                  <a:pt x="205429" y="16566"/>
                </a:lnTo>
                <a:lnTo>
                  <a:pt x="210946" y="19876"/>
                </a:lnTo>
                <a:lnTo>
                  <a:pt x="214264" y="26503"/>
                </a:lnTo>
                <a:lnTo>
                  <a:pt x="214264" y="41963"/>
                </a:lnTo>
                <a:lnTo>
                  <a:pt x="210946" y="47487"/>
                </a:lnTo>
                <a:lnTo>
                  <a:pt x="205429" y="51903"/>
                </a:lnTo>
                <a:lnTo>
                  <a:pt x="198794" y="54113"/>
                </a:lnTo>
                <a:lnTo>
                  <a:pt x="208527" y="54113"/>
                </a:lnTo>
                <a:lnTo>
                  <a:pt x="210927" y="52403"/>
                </a:lnTo>
                <a:lnTo>
                  <a:pt x="215499" y="47348"/>
                </a:lnTo>
                <a:lnTo>
                  <a:pt x="218624" y="41256"/>
                </a:lnTo>
                <a:lnTo>
                  <a:pt x="219781" y="34233"/>
                </a:lnTo>
                <a:lnTo>
                  <a:pt x="218624" y="26589"/>
                </a:lnTo>
                <a:lnTo>
                  <a:pt x="215499" y="20291"/>
                </a:lnTo>
                <a:lnTo>
                  <a:pt x="210927" y="15442"/>
                </a:lnTo>
                <a:lnTo>
                  <a:pt x="207276" y="13253"/>
                </a:lnTo>
                <a:close/>
              </a:path>
              <a:path w="276225" h="68579">
                <a:moveTo>
                  <a:pt x="195477" y="0"/>
                </a:moveTo>
                <a:lnTo>
                  <a:pt x="192159" y="0"/>
                </a:lnTo>
                <a:lnTo>
                  <a:pt x="192159" y="9940"/>
                </a:lnTo>
                <a:lnTo>
                  <a:pt x="195477" y="9940"/>
                </a:lnTo>
                <a:lnTo>
                  <a:pt x="195477" y="0"/>
                </a:lnTo>
                <a:close/>
              </a:path>
            </a:pathLst>
          </a:custGeom>
          <a:solidFill>
            <a:srgbClr val="2E2A8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12505" y="6379250"/>
            <a:ext cx="220899" cy="175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46315" y="6565881"/>
            <a:ext cx="31115" cy="57785"/>
          </a:xfrm>
          <a:custGeom>
            <a:avLst/>
            <a:gdLst/>
            <a:ahLst/>
            <a:cxnLst/>
            <a:rect l="l" t="t" r="r" b="b"/>
            <a:pathLst>
              <a:path w="31115" h="57784">
                <a:moveTo>
                  <a:pt x="19868" y="6626"/>
                </a:moveTo>
                <a:lnTo>
                  <a:pt x="11033" y="6626"/>
                </a:lnTo>
                <a:lnTo>
                  <a:pt x="12152" y="7730"/>
                </a:lnTo>
                <a:lnTo>
                  <a:pt x="12152" y="56320"/>
                </a:lnTo>
                <a:lnTo>
                  <a:pt x="13233" y="57423"/>
                </a:lnTo>
                <a:lnTo>
                  <a:pt x="17668" y="57423"/>
                </a:lnTo>
                <a:lnTo>
                  <a:pt x="18787" y="56320"/>
                </a:lnTo>
                <a:lnTo>
                  <a:pt x="18787" y="7730"/>
                </a:lnTo>
                <a:lnTo>
                  <a:pt x="19868" y="6626"/>
                </a:lnTo>
                <a:close/>
              </a:path>
              <a:path w="31115" h="57784">
                <a:moveTo>
                  <a:pt x="29821" y="0"/>
                </a:moveTo>
                <a:lnTo>
                  <a:pt x="1118" y="0"/>
                </a:lnTo>
                <a:lnTo>
                  <a:pt x="0" y="1103"/>
                </a:lnTo>
                <a:lnTo>
                  <a:pt x="0" y="5519"/>
                </a:lnTo>
                <a:lnTo>
                  <a:pt x="1118" y="6626"/>
                </a:lnTo>
                <a:lnTo>
                  <a:pt x="29821" y="6626"/>
                </a:lnTo>
                <a:lnTo>
                  <a:pt x="30939" y="5519"/>
                </a:lnTo>
                <a:lnTo>
                  <a:pt x="30939" y="1103"/>
                </a:lnTo>
                <a:lnTo>
                  <a:pt x="29821" y="0"/>
                </a:lnTo>
                <a:close/>
              </a:path>
            </a:pathLst>
          </a:custGeom>
          <a:solidFill>
            <a:srgbClr val="120F0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67885" y="6565881"/>
            <a:ext cx="29845" cy="57785"/>
          </a:xfrm>
          <a:custGeom>
            <a:avLst/>
            <a:gdLst/>
            <a:ahLst/>
            <a:cxnLst/>
            <a:rect l="l" t="t" r="r" b="b"/>
            <a:pathLst>
              <a:path w="29845" h="57784">
                <a:moveTo>
                  <a:pt x="28740" y="0"/>
                </a:moveTo>
                <a:lnTo>
                  <a:pt x="1118" y="0"/>
                </a:lnTo>
                <a:lnTo>
                  <a:pt x="0" y="1103"/>
                </a:lnTo>
                <a:lnTo>
                  <a:pt x="0" y="56320"/>
                </a:lnTo>
                <a:lnTo>
                  <a:pt x="1118" y="57423"/>
                </a:lnTo>
                <a:lnTo>
                  <a:pt x="28740" y="57423"/>
                </a:lnTo>
                <a:lnTo>
                  <a:pt x="29821" y="56320"/>
                </a:lnTo>
                <a:lnTo>
                  <a:pt x="29821" y="51903"/>
                </a:lnTo>
                <a:lnTo>
                  <a:pt x="28740" y="50800"/>
                </a:lnTo>
                <a:lnTo>
                  <a:pt x="7753" y="50800"/>
                </a:lnTo>
                <a:lnTo>
                  <a:pt x="6635" y="49693"/>
                </a:lnTo>
                <a:lnTo>
                  <a:pt x="6635" y="33130"/>
                </a:lnTo>
                <a:lnTo>
                  <a:pt x="7753" y="32023"/>
                </a:lnTo>
                <a:lnTo>
                  <a:pt x="28740" y="32023"/>
                </a:lnTo>
                <a:lnTo>
                  <a:pt x="29821" y="30920"/>
                </a:lnTo>
                <a:lnTo>
                  <a:pt x="29821" y="26503"/>
                </a:lnTo>
                <a:lnTo>
                  <a:pt x="28740" y="25400"/>
                </a:lnTo>
                <a:lnTo>
                  <a:pt x="7753" y="25400"/>
                </a:lnTo>
                <a:lnTo>
                  <a:pt x="6635" y="24293"/>
                </a:lnTo>
                <a:lnTo>
                  <a:pt x="6635" y="7730"/>
                </a:lnTo>
                <a:lnTo>
                  <a:pt x="7753" y="6626"/>
                </a:lnTo>
                <a:lnTo>
                  <a:pt x="28740" y="6626"/>
                </a:lnTo>
                <a:lnTo>
                  <a:pt x="29821" y="5519"/>
                </a:lnTo>
                <a:lnTo>
                  <a:pt x="29821" y="1103"/>
                </a:lnTo>
                <a:lnTo>
                  <a:pt x="28740" y="0"/>
                </a:lnTo>
                <a:close/>
              </a:path>
            </a:pathLst>
          </a:custGeom>
          <a:solidFill>
            <a:srgbClr val="120F0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229230" y="6565881"/>
            <a:ext cx="29845" cy="57785"/>
          </a:xfrm>
          <a:custGeom>
            <a:avLst/>
            <a:gdLst/>
            <a:ahLst/>
            <a:cxnLst/>
            <a:rect l="l" t="t" r="r" b="b"/>
            <a:pathLst>
              <a:path w="29845" h="57784">
                <a:moveTo>
                  <a:pt x="5516" y="0"/>
                </a:moveTo>
                <a:lnTo>
                  <a:pt x="1118" y="0"/>
                </a:lnTo>
                <a:lnTo>
                  <a:pt x="0" y="1103"/>
                </a:lnTo>
                <a:lnTo>
                  <a:pt x="0" y="56320"/>
                </a:lnTo>
                <a:lnTo>
                  <a:pt x="1118" y="57423"/>
                </a:lnTo>
                <a:lnTo>
                  <a:pt x="28740" y="57423"/>
                </a:lnTo>
                <a:lnTo>
                  <a:pt x="29821" y="56320"/>
                </a:lnTo>
                <a:lnTo>
                  <a:pt x="29821" y="51903"/>
                </a:lnTo>
                <a:lnTo>
                  <a:pt x="28740" y="50800"/>
                </a:lnTo>
                <a:lnTo>
                  <a:pt x="7753" y="50800"/>
                </a:lnTo>
                <a:lnTo>
                  <a:pt x="6635" y="49693"/>
                </a:lnTo>
                <a:lnTo>
                  <a:pt x="6635" y="1103"/>
                </a:lnTo>
                <a:lnTo>
                  <a:pt x="5516" y="0"/>
                </a:lnTo>
                <a:close/>
              </a:path>
            </a:pathLst>
          </a:custGeom>
          <a:solidFill>
            <a:srgbClr val="120F0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82771" y="6565881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59" h="57784">
                <a:moveTo>
                  <a:pt x="22067" y="0"/>
                </a:moveTo>
                <a:lnTo>
                  <a:pt x="13233" y="0"/>
                </a:lnTo>
                <a:lnTo>
                  <a:pt x="12152" y="1103"/>
                </a:lnTo>
                <a:lnTo>
                  <a:pt x="12152" y="2206"/>
                </a:lnTo>
                <a:lnTo>
                  <a:pt x="0" y="55217"/>
                </a:lnTo>
                <a:lnTo>
                  <a:pt x="0" y="57423"/>
                </a:lnTo>
                <a:lnTo>
                  <a:pt x="5516" y="57423"/>
                </a:lnTo>
                <a:lnTo>
                  <a:pt x="6597" y="56320"/>
                </a:lnTo>
                <a:lnTo>
                  <a:pt x="6597" y="55217"/>
                </a:lnTo>
                <a:lnTo>
                  <a:pt x="8834" y="46380"/>
                </a:lnTo>
                <a:lnTo>
                  <a:pt x="8834" y="44173"/>
                </a:lnTo>
                <a:lnTo>
                  <a:pt x="11033" y="43066"/>
                </a:lnTo>
                <a:lnTo>
                  <a:pt x="32552" y="43066"/>
                </a:lnTo>
                <a:lnTo>
                  <a:pt x="31034" y="36443"/>
                </a:lnTo>
                <a:lnTo>
                  <a:pt x="12152" y="36443"/>
                </a:lnTo>
                <a:lnTo>
                  <a:pt x="11033" y="35336"/>
                </a:lnTo>
                <a:lnTo>
                  <a:pt x="11033" y="34233"/>
                </a:lnTo>
                <a:lnTo>
                  <a:pt x="16550" y="11043"/>
                </a:lnTo>
                <a:lnTo>
                  <a:pt x="17668" y="8833"/>
                </a:lnTo>
                <a:lnTo>
                  <a:pt x="24705" y="8833"/>
                </a:lnTo>
                <a:lnTo>
                  <a:pt x="23185" y="2206"/>
                </a:lnTo>
                <a:lnTo>
                  <a:pt x="23185" y="1103"/>
                </a:lnTo>
                <a:lnTo>
                  <a:pt x="22067" y="0"/>
                </a:lnTo>
                <a:close/>
              </a:path>
              <a:path w="35559" h="57784">
                <a:moveTo>
                  <a:pt x="32552" y="43066"/>
                </a:moveTo>
                <a:lnTo>
                  <a:pt x="24304" y="43066"/>
                </a:lnTo>
                <a:lnTo>
                  <a:pt x="26503" y="44173"/>
                </a:lnTo>
                <a:lnTo>
                  <a:pt x="26503" y="46380"/>
                </a:lnTo>
                <a:lnTo>
                  <a:pt x="28702" y="55217"/>
                </a:lnTo>
                <a:lnTo>
                  <a:pt x="28702" y="56320"/>
                </a:lnTo>
                <a:lnTo>
                  <a:pt x="29821" y="57423"/>
                </a:lnTo>
                <a:lnTo>
                  <a:pt x="35337" y="57423"/>
                </a:lnTo>
                <a:lnTo>
                  <a:pt x="35337" y="55217"/>
                </a:lnTo>
                <a:lnTo>
                  <a:pt x="32552" y="43066"/>
                </a:lnTo>
                <a:close/>
              </a:path>
              <a:path w="35559" h="57784">
                <a:moveTo>
                  <a:pt x="24705" y="8833"/>
                </a:moveTo>
                <a:lnTo>
                  <a:pt x="17668" y="8833"/>
                </a:lnTo>
                <a:lnTo>
                  <a:pt x="18750" y="11043"/>
                </a:lnTo>
                <a:lnTo>
                  <a:pt x="24304" y="34233"/>
                </a:lnTo>
                <a:lnTo>
                  <a:pt x="24304" y="35336"/>
                </a:lnTo>
                <a:lnTo>
                  <a:pt x="23185" y="36443"/>
                </a:lnTo>
                <a:lnTo>
                  <a:pt x="31034" y="36443"/>
                </a:lnTo>
                <a:lnTo>
                  <a:pt x="24705" y="8833"/>
                </a:lnTo>
                <a:close/>
              </a:path>
            </a:pathLst>
          </a:custGeom>
          <a:solidFill>
            <a:srgbClr val="120F0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306541" y="6565881"/>
            <a:ext cx="31115" cy="57785"/>
          </a:xfrm>
          <a:custGeom>
            <a:avLst/>
            <a:gdLst/>
            <a:ahLst/>
            <a:cxnLst/>
            <a:rect l="l" t="t" r="r" b="b"/>
            <a:pathLst>
              <a:path w="31115" h="57784">
                <a:moveTo>
                  <a:pt x="29821" y="0"/>
                </a:moveTo>
                <a:lnTo>
                  <a:pt x="14351" y="0"/>
                </a:lnTo>
                <a:lnTo>
                  <a:pt x="12152" y="1103"/>
                </a:lnTo>
                <a:lnTo>
                  <a:pt x="9952" y="1103"/>
                </a:lnTo>
                <a:lnTo>
                  <a:pt x="7753" y="2206"/>
                </a:lnTo>
                <a:lnTo>
                  <a:pt x="5516" y="4416"/>
                </a:lnTo>
                <a:lnTo>
                  <a:pt x="4435" y="6626"/>
                </a:lnTo>
                <a:lnTo>
                  <a:pt x="2236" y="8833"/>
                </a:lnTo>
                <a:lnTo>
                  <a:pt x="1118" y="11043"/>
                </a:lnTo>
                <a:lnTo>
                  <a:pt x="1118" y="15460"/>
                </a:lnTo>
                <a:lnTo>
                  <a:pt x="0" y="18773"/>
                </a:lnTo>
                <a:lnTo>
                  <a:pt x="0" y="39753"/>
                </a:lnTo>
                <a:lnTo>
                  <a:pt x="1118" y="43066"/>
                </a:lnTo>
                <a:lnTo>
                  <a:pt x="1118" y="46380"/>
                </a:lnTo>
                <a:lnTo>
                  <a:pt x="2236" y="49693"/>
                </a:lnTo>
                <a:lnTo>
                  <a:pt x="4435" y="51903"/>
                </a:lnTo>
                <a:lnTo>
                  <a:pt x="5516" y="54110"/>
                </a:lnTo>
                <a:lnTo>
                  <a:pt x="12152" y="57423"/>
                </a:lnTo>
                <a:lnTo>
                  <a:pt x="29821" y="57423"/>
                </a:lnTo>
                <a:lnTo>
                  <a:pt x="30939" y="56320"/>
                </a:lnTo>
                <a:lnTo>
                  <a:pt x="30939" y="51903"/>
                </a:lnTo>
                <a:lnTo>
                  <a:pt x="29821" y="50800"/>
                </a:lnTo>
                <a:lnTo>
                  <a:pt x="13270" y="50800"/>
                </a:lnTo>
                <a:lnTo>
                  <a:pt x="12152" y="49693"/>
                </a:lnTo>
                <a:lnTo>
                  <a:pt x="9952" y="48590"/>
                </a:lnTo>
                <a:lnTo>
                  <a:pt x="8834" y="46380"/>
                </a:lnTo>
                <a:lnTo>
                  <a:pt x="7753" y="45276"/>
                </a:lnTo>
                <a:lnTo>
                  <a:pt x="7753" y="40860"/>
                </a:lnTo>
                <a:lnTo>
                  <a:pt x="6635" y="37546"/>
                </a:lnTo>
                <a:lnTo>
                  <a:pt x="6635" y="20983"/>
                </a:lnTo>
                <a:lnTo>
                  <a:pt x="7753" y="16563"/>
                </a:lnTo>
                <a:lnTo>
                  <a:pt x="7753" y="12146"/>
                </a:lnTo>
                <a:lnTo>
                  <a:pt x="13270" y="6626"/>
                </a:lnTo>
                <a:lnTo>
                  <a:pt x="29821" y="6626"/>
                </a:lnTo>
                <a:lnTo>
                  <a:pt x="30939" y="5519"/>
                </a:lnTo>
                <a:lnTo>
                  <a:pt x="30939" y="1103"/>
                </a:lnTo>
                <a:lnTo>
                  <a:pt x="29821" y="0"/>
                </a:lnTo>
                <a:close/>
              </a:path>
            </a:pathLst>
          </a:custGeom>
          <a:solidFill>
            <a:srgbClr val="120F0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43581" y="6379250"/>
            <a:ext cx="161257" cy="15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993266"/>
            <a:ext cx="12192000" cy="4578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58190" y="252425"/>
            <a:ext cx="10528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C3493"/>
                </a:solidFill>
              </a:rPr>
              <a:t>Вебинары по </a:t>
            </a:r>
            <a:r>
              <a:rPr sz="3200" spc="-10" dirty="0">
                <a:solidFill>
                  <a:srgbClr val="2C3493"/>
                </a:solidFill>
              </a:rPr>
              <a:t>разработке </a:t>
            </a:r>
            <a:r>
              <a:rPr sz="3200" dirty="0">
                <a:solidFill>
                  <a:srgbClr val="2C3493"/>
                </a:solidFill>
              </a:rPr>
              <a:t>рабочих </a:t>
            </a:r>
            <a:r>
              <a:rPr sz="3200" spc="-5" dirty="0">
                <a:solidFill>
                  <a:srgbClr val="2C3493"/>
                </a:solidFill>
              </a:rPr>
              <a:t>программ </a:t>
            </a:r>
            <a:r>
              <a:rPr sz="3200" dirty="0">
                <a:solidFill>
                  <a:srgbClr val="2C3493"/>
                </a:solidFill>
              </a:rPr>
              <a:t>по</a:t>
            </a:r>
            <a:r>
              <a:rPr sz="3200" spc="-55" dirty="0">
                <a:solidFill>
                  <a:srgbClr val="2C3493"/>
                </a:solidFill>
              </a:rPr>
              <a:t> </a:t>
            </a:r>
            <a:r>
              <a:rPr sz="3200" spc="-10" dirty="0">
                <a:solidFill>
                  <a:srgbClr val="2C3493"/>
                </a:solidFill>
              </a:rPr>
              <a:t>технологии</a:t>
            </a:r>
            <a:endParaRPr sz="3200"/>
          </a:p>
        </p:txBody>
      </p:sp>
      <p:sp>
        <p:nvSpPr>
          <p:cNvPr id="16" name="object 16"/>
          <p:cNvSpPr txBox="1"/>
          <p:nvPr/>
        </p:nvSpPr>
        <p:spPr>
          <a:xfrm>
            <a:off x="842873" y="1276858"/>
            <a:ext cx="1117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85391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«Разрабатываем рабочую программу по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85391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85391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 2020/2021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85391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уч.г.»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(28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мая</a:t>
            </a:r>
            <a:r>
              <a:rPr kumimoji="0" sz="2000" b="1" i="0" u="none" strike="noStrike" kern="1200" cap="none" spc="3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873" y="1795855"/>
            <a:ext cx="10520680" cy="8413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81280" marR="0" lvl="0" indent="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«Модель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организации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технологической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подготовки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обновленном</a:t>
            </a:r>
            <a:r>
              <a:rPr kumimoji="0" sz="2400" b="1" i="0" u="none" strike="noStrike" kern="1200" cap="none" spc="65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0857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формате»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(08 июня 2020,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873" y="2903346"/>
            <a:ext cx="106737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«Современное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учебно-методическое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обеспечение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технологической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подготовки 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основной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школе»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(19 июня 2020,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000" b="1" i="0" u="none" strike="noStrike" kern="1200" cap="none" spc="-13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2873" y="3866769"/>
            <a:ext cx="9728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«Обновленный формат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тематического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планирования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уроков технологии 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основной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EB1F4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школе»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(24 июня 2020,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начало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000" b="1" i="0" u="none" strike="noStrike" kern="1200" cap="none" spc="-13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11.30)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0403" y="1294764"/>
            <a:ext cx="516255" cy="510540"/>
          </a:xfrm>
          <a:custGeom>
            <a:avLst/>
            <a:gdLst/>
            <a:ahLst/>
            <a:cxnLst/>
            <a:rect l="l" t="t" r="r" b="b"/>
            <a:pathLst>
              <a:path w="516255" h="510539">
                <a:moveTo>
                  <a:pt x="0" y="255143"/>
                </a:moveTo>
                <a:lnTo>
                  <a:pt x="4156" y="209265"/>
                </a:lnTo>
                <a:lnTo>
                  <a:pt x="16140" y="166091"/>
                </a:lnTo>
                <a:lnTo>
                  <a:pt x="35223" y="126341"/>
                </a:lnTo>
                <a:lnTo>
                  <a:pt x="60675" y="90733"/>
                </a:lnTo>
                <a:lnTo>
                  <a:pt x="91770" y="59987"/>
                </a:lnTo>
                <a:lnTo>
                  <a:pt x="127777" y="34821"/>
                </a:lnTo>
                <a:lnTo>
                  <a:pt x="167968" y="15955"/>
                </a:lnTo>
                <a:lnTo>
                  <a:pt x="211614" y="4108"/>
                </a:lnTo>
                <a:lnTo>
                  <a:pt x="257987" y="0"/>
                </a:lnTo>
                <a:lnTo>
                  <a:pt x="304364" y="4108"/>
                </a:lnTo>
                <a:lnTo>
                  <a:pt x="348014" y="15955"/>
                </a:lnTo>
                <a:lnTo>
                  <a:pt x="388207" y="34821"/>
                </a:lnTo>
                <a:lnTo>
                  <a:pt x="424215" y="59987"/>
                </a:lnTo>
                <a:lnTo>
                  <a:pt x="455311" y="90733"/>
                </a:lnTo>
                <a:lnTo>
                  <a:pt x="480764" y="126341"/>
                </a:lnTo>
                <a:lnTo>
                  <a:pt x="499847" y="166091"/>
                </a:lnTo>
                <a:lnTo>
                  <a:pt x="511831" y="209265"/>
                </a:lnTo>
                <a:lnTo>
                  <a:pt x="515988" y="255143"/>
                </a:lnTo>
                <a:lnTo>
                  <a:pt x="511831" y="301025"/>
                </a:lnTo>
                <a:lnTo>
                  <a:pt x="499847" y="344210"/>
                </a:lnTo>
                <a:lnTo>
                  <a:pt x="480764" y="383977"/>
                </a:lnTo>
                <a:lnTo>
                  <a:pt x="455311" y="419605"/>
                </a:lnTo>
                <a:lnTo>
                  <a:pt x="424215" y="450372"/>
                </a:lnTo>
                <a:lnTo>
                  <a:pt x="388207" y="475558"/>
                </a:lnTo>
                <a:lnTo>
                  <a:pt x="348014" y="494441"/>
                </a:lnTo>
                <a:lnTo>
                  <a:pt x="304364" y="506299"/>
                </a:lnTo>
                <a:lnTo>
                  <a:pt x="257987" y="510413"/>
                </a:lnTo>
                <a:lnTo>
                  <a:pt x="211614" y="506299"/>
                </a:lnTo>
                <a:lnTo>
                  <a:pt x="167968" y="494441"/>
                </a:lnTo>
                <a:lnTo>
                  <a:pt x="127777" y="475558"/>
                </a:lnTo>
                <a:lnTo>
                  <a:pt x="91770" y="450372"/>
                </a:lnTo>
                <a:lnTo>
                  <a:pt x="60675" y="419605"/>
                </a:lnTo>
                <a:lnTo>
                  <a:pt x="35223" y="383977"/>
                </a:lnTo>
                <a:lnTo>
                  <a:pt x="16140" y="344210"/>
                </a:lnTo>
                <a:lnTo>
                  <a:pt x="4156" y="301025"/>
                </a:lnTo>
                <a:lnTo>
                  <a:pt x="0" y="255143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4901" y="1353058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5496" y="3156076"/>
            <a:ext cx="516890" cy="541020"/>
          </a:xfrm>
          <a:custGeom>
            <a:avLst/>
            <a:gdLst/>
            <a:ahLst/>
            <a:cxnLst/>
            <a:rect l="l" t="t" r="r" b="b"/>
            <a:pathLst>
              <a:path w="516890" h="541020">
                <a:moveTo>
                  <a:pt x="0" y="270510"/>
                </a:moveTo>
                <a:lnTo>
                  <a:pt x="4159" y="221864"/>
                </a:lnTo>
                <a:lnTo>
                  <a:pt x="16153" y="176087"/>
                </a:lnTo>
                <a:lnTo>
                  <a:pt x="35250" y="133942"/>
                </a:lnTo>
                <a:lnTo>
                  <a:pt x="60723" y="96190"/>
                </a:lnTo>
                <a:lnTo>
                  <a:pt x="91841" y="63594"/>
                </a:lnTo>
                <a:lnTo>
                  <a:pt x="127876" y="36914"/>
                </a:lnTo>
                <a:lnTo>
                  <a:pt x="168099" y="16914"/>
                </a:lnTo>
                <a:lnTo>
                  <a:pt x="211780" y="4355"/>
                </a:lnTo>
                <a:lnTo>
                  <a:pt x="258190" y="0"/>
                </a:lnTo>
                <a:lnTo>
                  <a:pt x="304601" y="4355"/>
                </a:lnTo>
                <a:lnTo>
                  <a:pt x="348282" y="16914"/>
                </a:lnTo>
                <a:lnTo>
                  <a:pt x="388505" y="36914"/>
                </a:lnTo>
                <a:lnTo>
                  <a:pt x="424540" y="63594"/>
                </a:lnTo>
                <a:lnTo>
                  <a:pt x="455658" y="96190"/>
                </a:lnTo>
                <a:lnTo>
                  <a:pt x="481131" y="133942"/>
                </a:lnTo>
                <a:lnTo>
                  <a:pt x="500228" y="176087"/>
                </a:lnTo>
                <a:lnTo>
                  <a:pt x="512222" y="221864"/>
                </a:lnTo>
                <a:lnTo>
                  <a:pt x="516381" y="270510"/>
                </a:lnTo>
                <a:lnTo>
                  <a:pt x="512222" y="319117"/>
                </a:lnTo>
                <a:lnTo>
                  <a:pt x="500228" y="364864"/>
                </a:lnTo>
                <a:lnTo>
                  <a:pt x="481131" y="406987"/>
                </a:lnTo>
                <a:lnTo>
                  <a:pt x="455658" y="444724"/>
                </a:lnTo>
                <a:lnTo>
                  <a:pt x="424540" y="477310"/>
                </a:lnTo>
                <a:lnTo>
                  <a:pt x="388505" y="503983"/>
                </a:lnTo>
                <a:lnTo>
                  <a:pt x="348282" y="523979"/>
                </a:lnTo>
                <a:lnTo>
                  <a:pt x="304601" y="536537"/>
                </a:lnTo>
                <a:lnTo>
                  <a:pt x="258190" y="540893"/>
                </a:lnTo>
                <a:lnTo>
                  <a:pt x="211780" y="536537"/>
                </a:lnTo>
                <a:lnTo>
                  <a:pt x="168099" y="523979"/>
                </a:lnTo>
                <a:lnTo>
                  <a:pt x="127876" y="503983"/>
                </a:lnTo>
                <a:lnTo>
                  <a:pt x="91841" y="477310"/>
                </a:lnTo>
                <a:lnTo>
                  <a:pt x="60723" y="444724"/>
                </a:lnTo>
                <a:lnTo>
                  <a:pt x="35250" y="406987"/>
                </a:lnTo>
                <a:lnTo>
                  <a:pt x="16153" y="364864"/>
                </a:lnTo>
                <a:lnTo>
                  <a:pt x="4159" y="319117"/>
                </a:lnTo>
                <a:lnTo>
                  <a:pt x="0" y="270510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083" y="3230372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5496" y="2215007"/>
            <a:ext cx="521970" cy="488950"/>
          </a:xfrm>
          <a:custGeom>
            <a:avLst/>
            <a:gdLst/>
            <a:ahLst/>
            <a:cxnLst/>
            <a:rect l="l" t="t" r="r" b="b"/>
            <a:pathLst>
              <a:path w="521970" h="488950">
                <a:moveTo>
                  <a:pt x="0" y="244475"/>
                </a:moveTo>
                <a:lnTo>
                  <a:pt x="4200" y="200535"/>
                </a:lnTo>
                <a:lnTo>
                  <a:pt x="16312" y="159177"/>
                </a:lnTo>
                <a:lnTo>
                  <a:pt x="35599" y="121092"/>
                </a:lnTo>
                <a:lnTo>
                  <a:pt x="61323" y="86970"/>
                </a:lnTo>
                <a:lnTo>
                  <a:pt x="92749" y="57503"/>
                </a:lnTo>
                <a:lnTo>
                  <a:pt x="129141" y="33382"/>
                </a:lnTo>
                <a:lnTo>
                  <a:pt x="169761" y="15297"/>
                </a:lnTo>
                <a:lnTo>
                  <a:pt x="213874" y="3939"/>
                </a:lnTo>
                <a:lnTo>
                  <a:pt x="260743" y="0"/>
                </a:lnTo>
                <a:lnTo>
                  <a:pt x="307609" y="3939"/>
                </a:lnTo>
                <a:lnTo>
                  <a:pt x="351719" y="15297"/>
                </a:lnTo>
                <a:lnTo>
                  <a:pt x="392337" y="33382"/>
                </a:lnTo>
                <a:lnTo>
                  <a:pt x="428727" y="57503"/>
                </a:lnTo>
                <a:lnTo>
                  <a:pt x="460152" y="86970"/>
                </a:lnTo>
                <a:lnTo>
                  <a:pt x="485876" y="121092"/>
                </a:lnTo>
                <a:lnTo>
                  <a:pt x="505162" y="159177"/>
                </a:lnTo>
                <a:lnTo>
                  <a:pt x="517273" y="200535"/>
                </a:lnTo>
                <a:lnTo>
                  <a:pt x="521474" y="244475"/>
                </a:lnTo>
                <a:lnTo>
                  <a:pt x="517273" y="288376"/>
                </a:lnTo>
                <a:lnTo>
                  <a:pt x="505162" y="329705"/>
                </a:lnTo>
                <a:lnTo>
                  <a:pt x="485876" y="367768"/>
                </a:lnTo>
                <a:lnTo>
                  <a:pt x="460152" y="401874"/>
                </a:lnTo>
                <a:lnTo>
                  <a:pt x="428727" y="431330"/>
                </a:lnTo>
                <a:lnTo>
                  <a:pt x="392337" y="455445"/>
                </a:lnTo>
                <a:lnTo>
                  <a:pt x="351719" y="473527"/>
                </a:lnTo>
                <a:lnTo>
                  <a:pt x="307609" y="484883"/>
                </a:lnTo>
                <a:lnTo>
                  <a:pt x="260743" y="488822"/>
                </a:lnTo>
                <a:lnTo>
                  <a:pt x="213874" y="484883"/>
                </a:lnTo>
                <a:lnTo>
                  <a:pt x="169761" y="473527"/>
                </a:lnTo>
                <a:lnTo>
                  <a:pt x="129141" y="455445"/>
                </a:lnTo>
                <a:lnTo>
                  <a:pt x="92749" y="431330"/>
                </a:lnTo>
                <a:lnTo>
                  <a:pt x="61323" y="401874"/>
                </a:lnTo>
                <a:lnTo>
                  <a:pt x="35599" y="367768"/>
                </a:lnTo>
                <a:lnTo>
                  <a:pt x="16312" y="329705"/>
                </a:lnTo>
                <a:lnTo>
                  <a:pt x="4200" y="288376"/>
                </a:lnTo>
                <a:lnTo>
                  <a:pt x="0" y="244475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826" y="2262886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0403" y="4058665"/>
            <a:ext cx="516255" cy="537210"/>
          </a:xfrm>
          <a:custGeom>
            <a:avLst/>
            <a:gdLst/>
            <a:ahLst/>
            <a:cxnLst/>
            <a:rect l="l" t="t" r="r" b="b"/>
            <a:pathLst>
              <a:path w="516255" h="537210">
                <a:moveTo>
                  <a:pt x="0" y="268477"/>
                </a:moveTo>
                <a:lnTo>
                  <a:pt x="4156" y="220236"/>
                </a:lnTo>
                <a:lnTo>
                  <a:pt x="16140" y="174824"/>
                </a:lnTo>
                <a:lnTo>
                  <a:pt x="35223" y="133001"/>
                </a:lnTo>
                <a:lnTo>
                  <a:pt x="60675" y="95528"/>
                </a:lnTo>
                <a:lnTo>
                  <a:pt x="91770" y="63164"/>
                </a:lnTo>
                <a:lnTo>
                  <a:pt x="127777" y="36670"/>
                </a:lnTo>
                <a:lnTo>
                  <a:pt x="167968" y="16804"/>
                </a:lnTo>
                <a:lnTo>
                  <a:pt x="211614" y="4327"/>
                </a:lnTo>
                <a:lnTo>
                  <a:pt x="257987" y="0"/>
                </a:lnTo>
                <a:lnTo>
                  <a:pt x="304364" y="4327"/>
                </a:lnTo>
                <a:lnTo>
                  <a:pt x="348014" y="16804"/>
                </a:lnTo>
                <a:lnTo>
                  <a:pt x="388207" y="36670"/>
                </a:lnTo>
                <a:lnTo>
                  <a:pt x="424215" y="63164"/>
                </a:lnTo>
                <a:lnTo>
                  <a:pt x="455311" y="95528"/>
                </a:lnTo>
                <a:lnTo>
                  <a:pt x="480764" y="133001"/>
                </a:lnTo>
                <a:lnTo>
                  <a:pt x="499847" y="174824"/>
                </a:lnTo>
                <a:lnTo>
                  <a:pt x="511831" y="220236"/>
                </a:lnTo>
                <a:lnTo>
                  <a:pt x="515988" y="268477"/>
                </a:lnTo>
                <a:lnTo>
                  <a:pt x="511831" y="316752"/>
                </a:lnTo>
                <a:lnTo>
                  <a:pt x="499847" y="362182"/>
                </a:lnTo>
                <a:lnTo>
                  <a:pt x="480764" y="404010"/>
                </a:lnTo>
                <a:lnTo>
                  <a:pt x="455311" y="441479"/>
                </a:lnTo>
                <a:lnTo>
                  <a:pt x="424215" y="473832"/>
                </a:lnTo>
                <a:lnTo>
                  <a:pt x="388207" y="500314"/>
                </a:lnTo>
                <a:lnTo>
                  <a:pt x="348014" y="520166"/>
                </a:lnTo>
                <a:lnTo>
                  <a:pt x="304364" y="532632"/>
                </a:lnTo>
                <a:lnTo>
                  <a:pt x="257987" y="536955"/>
                </a:lnTo>
                <a:lnTo>
                  <a:pt x="211614" y="532632"/>
                </a:lnTo>
                <a:lnTo>
                  <a:pt x="167968" y="520166"/>
                </a:lnTo>
                <a:lnTo>
                  <a:pt x="127777" y="500314"/>
                </a:lnTo>
                <a:lnTo>
                  <a:pt x="91770" y="473832"/>
                </a:lnTo>
                <a:lnTo>
                  <a:pt x="60675" y="441479"/>
                </a:lnTo>
                <a:lnTo>
                  <a:pt x="35223" y="404010"/>
                </a:lnTo>
                <a:lnTo>
                  <a:pt x="16140" y="362182"/>
                </a:lnTo>
                <a:lnTo>
                  <a:pt x="4156" y="316752"/>
                </a:lnTo>
                <a:lnTo>
                  <a:pt x="0" y="268477"/>
                </a:lnTo>
                <a:close/>
              </a:path>
            </a:pathLst>
          </a:custGeom>
          <a:ln w="38100">
            <a:solidFill>
              <a:srgbClr val="2C34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4901" y="4131055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1000" b="1" i="0" u="none" strike="noStrike" kern="1200" cap="none" spc="-5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2BF98D-B896-488B-A77A-CD06DD819D9B}"/>
              </a:ext>
            </a:extLst>
          </p:cNvPr>
          <p:cNvSpPr/>
          <p:nvPr/>
        </p:nvSpPr>
        <p:spPr>
          <a:xfrm>
            <a:off x="659156" y="53512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https://rosuchebnik.ru/material/razrabatyvaem-rabochuyu-programmu-po-tekhnologii-na-2020-2021-uch-god/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1173D8-ECF5-4FFB-8E55-91D9EE722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2492896"/>
            <a:ext cx="10911840" cy="22254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Блог «Технологи Ленинградской области» </a:t>
            </a:r>
            <a:r>
              <a:rPr lang="en-US" dirty="0">
                <a:hlinkClick r:id="rId2"/>
              </a:rPr>
              <a:t>https://tehnologiyalo.blogspot.com/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Ленинградский областной институт развития образования </a:t>
            </a:r>
            <a:r>
              <a:rPr lang="en-US" dirty="0">
                <a:hlinkClick r:id="rId3"/>
              </a:rPr>
              <a:t>https://www.loiro.ru/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1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59835"/>
              </p:ext>
            </p:extLst>
          </p:nvPr>
        </p:nvGraphicFramePr>
        <p:xfrm>
          <a:off x="189598" y="1126997"/>
          <a:ext cx="11887199" cy="5760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Цели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Задачи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Ключевые </a:t>
                      </a:r>
                      <a:r>
                        <a:rPr sz="18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показатели </a:t>
                      </a:r>
                      <a:r>
                        <a:rPr sz="18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количественном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18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качественном</a:t>
                      </a:r>
                      <a:r>
                        <a:rPr sz="1800" b="1" spc="-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выражении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 marR="1146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ление  </a:t>
                      </a:r>
                      <a:r>
                        <a:rPr sz="18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содержания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Обновление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примерных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1440" marR="24511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основных </a:t>
                      </a:r>
                      <a:r>
                        <a:rPr sz="1800" spc="-5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общеобразовательных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800" spc="-5" dirty="0" err="1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lang="ru-RU"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   </a:t>
                      </a:r>
                      <a:r>
                        <a:rPr lang="ru-RU" sz="1400" spc="-5" dirty="0">
                          <a:solidFill>
                            <a:srgbClr val="0070C0"/>
                          </a:solidFill>
                          <a:latin typeface="+mn-lt"/>
                          <a:cs typeface="Calibri"/>
                        </a:rPr>
                        <a:t>утверждены на заседании федерального учебно-методического объединения ООО от 4 февраля 2020</a:t>
                      </a:r>
                      <a:endParaRPr sz="1800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397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Разработка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примерных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образовательных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программ  начального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основного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(одобрены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заседании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Федерального</a:t>
                      </a:r>
                      <a:r>
                        <a:rPr sz="1800" spc="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учебно-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методического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объединения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общему</a:t>
                      </a:r>
                      <a:r>
                        <a:rPr sz="1800" spc="7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образованию)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Обновление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2255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содержания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методов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дополнительного 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79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Вовлечение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школьников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участие 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проектах,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направленных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 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раннюю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профориентацию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86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Обеспечение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охвата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млн.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участников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онлайн-проектов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(«ПроеКТОриЯ», «Большая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перемена»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8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иных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1555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аналогичных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возможностям проектов), направленных 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раннюю</a:t>
                      </a:r>
                      <a:r>
                        <a:rPr sz="18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профориентацию.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 rowSpan="2">
                  <a:txBody>
                    <a:bodyPr/>
                    <a:lstStyle/>
                    <a:p>
                      <a:pPr marL="91440" marR="763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Модернизация 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инфраст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укту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ры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системы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8260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дополнительного 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1800" spc="-6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Создание сети</a:t>
                      </a:r>
                      <a:r>
                        <a:rPr sz="1800" spc="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региональных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108585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центров выявления, поддержки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способностей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талантов 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детей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молодежи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4320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Создания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370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тыс.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новых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мест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реализации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дополнительных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общеразвивающих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программ</a:t>
                      </a:r>
                      <a:r>
                        <a:rPr sz="18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всех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0736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направленностей,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8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этом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40 % из них –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программы  естественнонаучной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технической</a:t>
                      </a:r>
                      <a:r>
                        <a:rPr sz="1800" spc="7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направленностей.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40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Создание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ключевых центров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дополнительного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 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рамках Национальной 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технологической</a:t>
                      </a:r>
                      <a:r>
                        <a:rPr sz="18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инициативы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R="13716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b="1" dirty="0">
                          <a:solidFill>
                            <a:srgbClr val="2E2E2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Создание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менее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95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ключевых центров</a:t>
                      </a:r>
                      <a:r>
                        <a:rPr sz="1800" spc="6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(технопарков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 marR="80200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«Кванториум»,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мобильных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технопарков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прочих),  участвующих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r>
                        <a:rPr sz="180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научно-технических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программ,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соответствующих</a:t>
                      </a:r>
                      <a:r>
                        <a:rPr sz="1800" spc="5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приоритетным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направлениям </a:t>
                      </a:r>
                      <a:r>
                        <a:rPr sz="18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технологического </a:t>
                      </a:r>
                      <a:r>
                        <a:rPr sz="18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развития РФ до </a:t>
                      </a:r>
                      <a:r>
                        <a:rPr sz="18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sz="180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-914" y="984986"/>
            <a:ext cx="4321175" cy="64769"/>
            <a:chOff x="-914" y="984986"/>
            <a:chExt cx="4321175" cy="64769"/>
          </a:xfrm>
        </p:grpSpPr>
        <p:sp>
          <p:nvSpPr>
            <p:cNvPr id="4" name="object 4"/>
            <p:cNvSpPr/>
            <p:nvPr/>
          </p:nvSpPr>
          <p:spPr>
            <a:xfrm>
              <a:off x="-914" y="1038986"/>
              <a:ext cx="4320540" cy="10795"/>
            </a:xfrm>
            <a:custGeom>
              <a:avLst/>
              <a:gdLst/>
              <a:ahLst/>
              <a:cxnLst/>
              <a:rect l="l" t="t" r="r" b="b"/>
              <a:pathLst>
                <a:path w="4320540" h="10794">
                  <a:moveTo>
                    <a:pt x="0" y="10287"/>
                  </a:moveTo>
                  <a:lnTo>
                    <a:pt x="4320032" y="10287"/>
                  </a:lnTo>
                  <a:lnTo>
                    <a:pt x="4320032" y="0"/>
                  </a:lnTo>
                  <a:lnTo>
                    <a:pt x="0" y="0"/>
                  </a:lnTo>
                  <a:lnTo>
                    <a:pt x="0" y="10287"/>
                  </a:lnTo>
                  <a:close/>
                </a:path>
              </a:pathLst>
            </a:custGeom>
            <a:solidFill>
              <a:srgbClr val="EB1F4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84986"/>
              <a:ext cx="4320540" cy="54610"/>
            </a:xfrm>
            <a:custGeom>
              <a:avLst/>
              <a:gdLst/>
              <a:ahLst/>
              <a:cxnLst/>
              <a:rect l="l" t="t" r="r" b="b"/>
              <a:pathLst>
                <a:path w="4320540" h="54609">
                  <a:moveTo>
                    <a:pt x="4320032" y="0"/>
                  </a:moveTo>
                  <a:lnTo>
                    <a:pt x="0" y="0"/>
                  </a:lnTo>
                  <a:lnTo>
                    <a:pt x="0" y="54000"/>
                  </a:lnTo>
                  <a:lnTo>
                    <a:pt x="4320032" y="54000"/>
                  </a:lnTo>
                  <a:lnTo>
                    <a:pt x="4320032" y="0"/>
                  </a:lnTo>
                  <a:close/>
                </a:path>
              </a:pathLst>
            </a:custGeom>
            <a:solidFill>
              <a:srgbClr val="2C349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312" y="139699"/>
            <a:ext cx="10937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2C3493"/>
                </a:solidFill>
              </a:rPr>
              <a:t>ЦЕЛИ </a:t>
            </a:r>
            <a:r>
              <a:rPr sz="2800" spc="-5" dirty="0">
                <a:solidFill>
                  <a:srgbClr val="2C3493"/>
                </a:solidFill>
              </a:rPr>
              <a:t>И </a:t>
            </a:r>
            <a:r>
              <a:rPr sz="2800" spc="-40" dirty="0">
                <a:solidFill>
                  <a:srgbClr val="2C3493"/>
                </a:solidFill>
              </a:rPr>
              <a:t>ЗАДАЧИ </a:t>
            </a:r>
            <a:r>
              <a:rPr sz="2800" spc="-10" dirty="0">
                <a:solidFill>
                  <a:srgbClr val="2C3493"/>
                </a:solidFill>
              </a:rPr>
              <a:t>МИНИСТЕРСТВА ПРОСВЕЩЕНИЯ РОССИИ </a:t>
            </a:r>
            <a:r>
              <a:rPr sz="2800" spc="-5" dirty="0">
                <a:solidFill>
                  <a:srgbClr val="2C3493"/>
                </a:solidFill>
              </a:rPr>
              <a:t>НА 2020</a:t>
            </a:r>
            <a:r>
              <a:rPr sz="2800" spc="250" dirty="0">
                <a:solidFill>
                  <a:srgbClr val="2C3493"/>
                </a:solidFill>
              </a:rPr>
              <a:t> </a:t>
            </a:r>
            <a:r>
              <a:rPr sz="2800" spc="-55" dirty="0">
                <a:solidFill>
                  <a:srgbClr val="2C3493"/>
                </a:solidFill>
              </a:rPr>
              <a:t>ГОД</a:t>
            </a:r>
            <a:endParaRPr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C7A44-123A-425E-B620-EBE8F0E5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5B130-C71E-43DD-AA2E-ABF95770F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700" dirty="0"/>
          </a:p>
          <a:p>
            <a:pPr marL="0" indent="0" algn="ctr">
              <a:buNone/>
            </a:pPr>
            <a:endParaRPr lang="ru-RU" sz="2700" dirty="0"/>
          </a:p>
          <a:p>
            <a:pPr marL="0" indent="0" algn="ctr">
              <a:buNone/>
            </a:pPr>
            <a:r>
              <a:rPr lang="ru-RU" sz="27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7676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14" y="984986"/>
            <a:ext cx="4321175" cy="64769"/>
            <a:chOff x="-914" y="984986"/>
            <a:chExt cx="4321175" cy="64769"/>
          </a:xfrm>
        </p:grpSpPr>
        <p:sp>
          <p:nvSpPr>
            <p:cNvPr id="3" name="object 3"/>
            <p:cNvSpPr/>
            <p:nvPr/>
          </p:nvSpPr>
          <p:spPr>
            <a:xfrm>
              <a:off x="-914" y="1038986"/>
              <a:ext cx="4320540" cy="10795"/>
            </a:xfrm>
            <a:custGeom>
              <a:avLst/>
              <a:gdLst/>
              <a:ahLst/>
              <a:cxnLst/>
              <a:rect l="l" t="t" r="r" b="b"/>
              <a:pathLst>
                <a:path w="4320540" h="10794">
                  <a:moveTo>
                    <a:pt x="0" y="10287"/>
                  </a:moveTo>
                  <a:lnTo>
                    <a:pt x="4320032" y="10287"/>
                  </a:lnTo>
                  <a:lnTo>
                    <a:pt x="4320032" y="0"/>
                  </a:lnTo>
                  <a:lnTo>
                    <a:pt x="0" y="0"/>
                  </a:lnTo>
                  <a:lnTo>
                    <a:pt x="0" y="10287"/>
                  </a:lnTo>
                  <a:close/>
                </a:path>
              </a:pathLst>
            </a:custGeom>
            <a:solidFill>
              <a:srgbClr val="EB1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84986"/>
              <a:ext cx="4320540" cy="54610"/>
            </a:xfrm>
            <a:custGeom>
              <a:avLst/>
              <a:gdLst/>
              <a:ahLst/>
              <a:cxnLst/>
              <a:rect l="l" t="t" r="r" b="b"/>
              <a:pathLst>
                <a:path w="4320540" h="54609">
                  <a:moveTo>
                    <a:pt x="4320032" y="0"/>
                  </a:moveTo>
                  <a:lnTo>
                    <a:pt x="0" y="0"/>
                  </a:lnTo>
                  <a:lnTo>
                    <a:pt x="0" y="54000"/>
                  </a:lnTo>
                  <a:lnTo>
                    <a:pt x="4320032" y="54000"/>
                  </a:lnTo>
                  <a:lnTo>
                    <a:pt x="4320032" y="0"/>
                  </a:lnTo>
                  <a:close/>
                </a:path>
              </a:pathLst>
            </a:custGeom>
            <a:solidFill>
              <a:srgbClr val="2C3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324775" y="6209529"/>
            <a:ext cx="1393356" cy="48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688308" y="6210830"/>
            <a:ext cx="419734" cy="425450"/>
            <a:chOff x="8688308" y="6210830"/>
            <a:chExt cx="419734" cy="425450"/>
          </a:xfrm>
        </p:grpSpPr>
        <p:sp>
          <p:nvSpPr>
            <p:cNvPr id="7" name="object 7"/>
            <p:cNvSpPr/>
            <p:nvPr/>
          </p:nvSpPr>
          <p:spPr>
            <a:xfrm>
              <a:off x="8688308" y="6210830"/>
              <a:ext cx="419734" cy="425450"/>
            </a:xfrm>
            <a:custGeom>
              <a:avLst/>
              <a:gdLst/>
              <a:ahLst/>
              <a:cxnLst/>
              <a:rect l="l" t="t" r="r" b="b"/>
              <a:pathLst>
                <a:path w="419734" h="425450">
                  <a:moveTo>
                    <a:pt x="210459" y="0"/>
                  </a:moveTo>
                  <a:lnTo>
                    <a:pt x="162074" y="5607"/>
                  </a:lnTo>
                  <a:lnTo>
                    <a:pt x="117726" y="21574"/>
                  </a:lnTo>
                  <a:lnTo>
                    <a:pt x="78656" y="46622"/>
                  </a:lnTo>
                  <a:lnTo>
                    <a:pt x="46107" y="79468"/>
                  </a:lnTo>
                  <a:lnTo>
                    <a:pt x="21320" y="118833"/>
                  </a:lnTo>
                  <a:lnTo>
                    <a:pt x="5537" y="163437"/>
                  </a:lnTo>
                  <a:lnTo>
                    <a:pt x="0" y="211998"/>
                  </a:lnTo>
                  <a:lnTo>
                    <a:pt x="5537" y="261035"/>
                  </a:lnTo>
                  <a:lnTo>
                    <a:pt x="21320" y="305981"/>
                  </a:lnTo>
                  <a:lnTo>
                    <a:pt x="46107" y="345578"/>
                  </a:lnTo>
                  <a:lnTo>
                    <a:pt x="78656" y="378567"/>
                  </a:lnTo>
                  <a:lnTo>
                    <a:pt x="117726" y="403689"/>
                  </a:lnTo>
                  <a:lnTo>
                    <a:pt x="162074" y="419685"/>
                  </a:lnTo>
                  <a:lnTo>
                    <a:pt x="210459" y="425297"/>
                  </a:lnTo>
                  <a:lnTo>
                    <a:pt x="258374" y="419685"/>
                  </a:lnTo>
                  <a:lnTo>
                    <a:pt x="302386" y="403689"/>
                  </a:lnTo>
                  <a:lnTo>
                    <a:pt x="302751" y="403453"/>
                  </a:lnTo>
                  <a:lnTo>
                    <a:pt x="210459" y="403453"/>
                  </a:lnTo>
                  <a:lnTo>
                    <a:pt x="166791" y="398444"/>
                  </a:lnTo>
                  <a:lnTo>
                    <a:pt x="126738" y="384153"/>
                  </a:lnTo>
                  <a:lnTo>
                    <a:pt x="91432" y="361680"/>
                  </a:lnTo>
                  <a:lnTo>
                    <a:pt x="62002" y="332127"/>
                  </a:lnTo>
                  <a:lnTo>
                    <a:pt x="39580" y="296595"/>
                  </a:lnTo>
                  <a:lnTo>
                    <a:pt x="25297" y="256184"/>
                  </a:lnTo>
                  <a:lnTo>
                    <a:pt x="20285" y="211998"/>
                  </a:lnTo>
                  <a:lnTo>
                    <a:pt x="25297" y="168217"/>
                  </a:lnTo>
                  <a:lnTo>
                    <a:pt x="39580" y="127967"/>
                  </a:lnTo>
                  <a:lnTo>
                    <a:pt x="62002" y="92414"/>
                  </a:lnTo>
                  <a:lnTo>
                    <a:pt x="91432" y="62729"/>
                  </a:lnTo>
                  <a:lnTo>
                    <a:pt x="126738" y="40078"/>
                  </a:lnTo>
                  <a:lnTo>
                    <a:pt x="166791" y="25631"/>
                  </a:lnTo>
                  <a:lnTo>
                    <a:pt x="210459" y="20555"/>
                  </a:lnTo>
                  <a:lnTo>
                    <a:pt x="299578" y="20555"/>
                  </a:lnTo>
                  <a:lnTo>
                    <a:pt x="258374" y="5607"/>
                  </a:lnTo>
                  <a:lnTo>
                    <a:pt x="210459" y="0"/>
                  </a:lnTo>
                  <a:close/>
                </a:path>
                <a:path w="419734" h="425450">
                  <a:moveTo>
                    <a:pt x="299578" y="20555"/>
                  </a:moveTo>
                  <a:lnTo>
                    <a:pt x="210459" y="20555"/>
                  </a:lnTo>
                  <a:lnTo>
                    <a:pt x="253659" y="25631"/>
                  </a:lnTo>
                  <a:lnTo>
                    <a:pt x="293376" y="40078"/>
                  </a:lnTo>
                  <a:lnTo>
                    <a:pt x="328459" y="62729"/>
                  </a:lnTo>
                  <a:lnTo>
                    <a:pt x="357753" y="92414"/>
                  </a:lnTo>
                  <a:lnTo>
                    <a:pt x="380105" y="127967"/>
                  </a:lnTo>
                  <a:lnTo>
                    <a:pt x="394362" y="168217"/>
                  </a:lnTo>
                  <a:lnTo>
                    <a:pt x="399370" y="211998"/>
                  </a:lnTo>
                  <a:lnTo>
                    <a:pt x="394362" y="256184"/>
                  </a:lnTo>
                  <a:lnTo>
                    <a:pt x="380105" y="296595"/>
                  </a:lnTo>
                  <a:lnTo>
                    <a:pt x="357753" y="332127"/>
                  </a:lnTo>
                  <a:lnTo>
                    <a:pt x="328459" y="361680"/>
                  </a:lnTo>
                  <a:lnTo>
                    <a:pt x="293376" y="384153"/>
                  </a:lnTo>
                  <a:lnTo>
                    <a:pt x="253659" y="398444"/>
                  </a:lnTo>
                  <a:lnTo>
                    <a:pt x="210459" y="403453"/>
                  </a:lnTo>
                  <a:lnTo>
                    <a:pt x="302751" y="403453"/>
                  </a:lnTo>
                  <a:lnTo>
                    <a:pt x="341231" y="378567"/>
                  </a:lnTo>
                  <a:lnTo>
                    <a:pt x="373644" y="345578"/>
                  </a:lnTo>
                  <a:lnTo>
                    <a:pt x="398361" y="305981"/>
                  </a:lnTo>
                  <a:lnTo>
                    <a:pt x="414119" y="261035"/>
                  </a:lnTo>
                  <a:lnTo>
                    <a:pt x="419652" y="211998"/>
                  </a:lnTo>
                  <a:lnTo>
                    <a:pt x="414119" y="163437"/>
                  </a:lnTo>
                  <a:lnTo>
                    <a:pt x="398361" y="118833"/>
                  </a:lnTo>
                  <a:lnTo>
                    <a:pt x="373644" y="79468"/>
                  </a:lnTo>
                  <a:lnTo>
                    <a:pt x="341231" y="46622"/>
                  </a:lnTo>
                  <a:lnTo>
                    <a:pt x="302386" y="21574"/>
                  </a:lnTo>
                  <a:lnTo>
                    <a:pt x="299578" y="20555"/>
                  </a:lnTo>
                  <a:close/>
                </a:path>
              </a:pathLst>
            </a:custGeom>
            <a:solidFill>
              <a:srgbClr val="2C3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51861" y="6390706"/>
              <a:ext cx="197781" cy="1991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785931" y="6273776"/>
            <a:ext cx="203200" cy="259715"/>
          </a:xfrm>
          <a:custGeom>
            <a:avLst/>
            <a:gdLst/>
            <a:ahLst/>
            <a:cxnLst/>
            <a:rect l="l" t="t" r="r" b="b"/>
            <a:pathLst>
              <a:path w="203200" h="259715">
                <a:moveTo>
                  <a:pt x="76071" y="236426"/>
                </a:moveTo>
                <a:lnTo>
                  <a:pt x="0" y="236426"/>
                </a:lnTo>
                <a:lnTo>
                  <a:pt x="0" y="259558"/>
                </a:lnTo>
                <a:lnTo>
                  <a:pt x="76071" y="259558"/>
                </a:lnTo>
                <a:lnTo>
                  <a:pt x="76071" y="236426"/>
                </a:lnTo>
                <a:close/>
              </a:path>
              <a:path w="203200" h="259715">
                <a:moveTo>
                  <a:pt x="40573" y="15416"/>
                </a:moveTo>
                <a:lnTo>
                  <a:pt x="1266" y="15416"/>
                </a:lnTo>
                <a:lnTo>
                  <a:pt x="1266" y="38548"/>
                </a:lnTo>
                <a:lnTo>
                  <a:pt x="15215" y="38548"/>
                </a:lnTo>
                <a:lnTo>
                  <a:pt x="15215" y="236426"/>
                </a:lnTo>
                <a:lnTo>
                  <a:pt x="43106" y="236426"/>
                </a:lnTo>
                <a:lnTo>
                  <a:pt x="42985" y="141342"/>
                </a:lnTo>
                <a:lnTo>
                  <a:pt x="42795" y="111687"/>
                </a:lnTo>
                <a:lnTo>
                  <a:pt x="43106" y="89583"/>
                </a:lnTo>
                <a:lnTo>
                  <a:pt x="44372" y="74525"/>
                </a:lnTo>
                <a:lnTo>
                  <a:pt x="51446" y="56796"/>
                </a:lnTo>
                <a:lnTo>
                  <a:pt x="64819" y="41598"/>
                </a:lnTo>
                <a:lnTo>
                  <a:pt x="82054" y="32121"/>
                </a:lnTo>
                <a:lnTo>
                  <a:pt x="41839" y="32121"/>
                </a:lnTo>
                <a:lnTo>
                  <a:pt x="40573" y="15416"/>
                </a:lnTo>
                <a:close/>
              </a:path>
              <a:path w="203200" h="259715">
                <a:moveTo>
                  <a:pt x="176228" y="26982"/>
                </a:moveTo>
                <a:lnTo>
                  <a:pt x="109036" y="26982"/>
                </a:lnTo>
                <a:lnTo>
                  <a:pt x="135579" y="31982"/>
                </a:lnTo>
                <a:lnTo>
                  <a:pt x="156894" y="45775"/>
                </a:lnTo>
                <a:lnTo>
                  <a:pt x="171078" y="66555"/>
                </a:lnTo>
                <a:lnTo>
                  <a:pt x="176228" y="92514"/>
                </a:lnTo>
                <a:lnTo>
                  <a:pt x="173515" y="111687"/>
                </a:lnTo>
                <a:lnTo>
                  <a:pt x="165928" y="128331"/>
                </a:lnTo>
                <a:lnTo>
                  <a:pt x="154301" y="141843"/>
                </a:lnTo>
                <a:lnTo>
                  <a:pt x="139463" y="151623"/>
                </a:lnTo>
                <a:lnTo>
                  <a:pt x="150871" y="174750"/>
                </a:lnTo>
                <a:lnTo>
                  <a:pt x="171830" y="160456"/>
                </a:lnTo>
                <a:lnTo>
                  <a:pt x="188274" y="141342"/>
                </a:lnTo>
                <a:lnTo>
                  <a:pt x="199012" y="118373"/>
                </a:lnTo>
                <a:lnTo>
                  <a:pt x="202856" y="92514"/>
                </a:lnTo>
                <a:lnTo>
                  <a:pt x="201013" y="73782"/>
                </a:lnTo>
                <a:lnTo>
                  <a:pt x="195723" y="56375"/>
                </a:lnTo>
                <a:lnTo>
                  <a:pt x="187342" y="40655"/>
                </a:lnTo>
                <a:lnTo>
                  <a:pt x="176228" y="26982"/>
                </a:lnTo>
                <a:close/>
              </a:path>
              <a:path w="203200" h="259715">
                <a:moveTo>
                  <a:pt x="110302" y="0"/>
                </a:moveTo>
                <a:lnTo>
                  <a:pt x="87303" y="2851"/>
                </a:lnTo>
                <a:lnTo>
                  <a:pt x="67988" y="10279"/>
                </a:lnTo>
                <a:lnTo>
                  <a:pt x="52715" y="20598"/>
                </a:lnTo>
                <a:lnTo>
                  <a:pt x="41839" y="32121"/>
                </a:lnTo>
                <a:lnTo>
                  <a:pt x="82054" y="32121"/>
                </a:lnTo>
                <a:lnTo>
                  <a:pt x="84134" y="30977"/>
                </a:lnTo>
                <a:lnTo>
                  <a:pt x="109036" y="26982"/>
                </a:lnTo>
                <a:lnTo>
                  <a:pt x="176228" y="26982"/>
                </a:lnTo>
                <a:lnTo>
                  <a:pt x="162005" y="15177"/>
                </a:lnTo>
                <a:lnTo>
                  <a:pt x="146118" y="6745"/>
                </a:lnTo>
                <a:lnTo>
                  <a:pt x="128805" y="1686"/>
                </a:lnTo>
                <a:lnTo>
                  <a:pt x="110302" y="0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07332" y="6241758"/>
            <a:ext cx="849272" cy="428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6741"/>
              </p:ext>
            </p:extLst>
          </p:nvPr>
        </p:nvGraphicFramePr>
        <p:xfrm>
          <a:off x="111890" y="1154811"/>
          <a:ext cx="11981180" cy="5382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7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600" b="1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документа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Статус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Ссылка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b="1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размещение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«Об образовании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Российской Федерации»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(статьи 11-13,</a:t>
                      </a:r>
                      <a:r>
                        <a:rPr sz="1400" spc="1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7150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Федеральный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закон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РФ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№273-ФЗ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sz="1400" spc="-3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29.12.2012г.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https://rg.ru/2012/12/30/obrazovanie-dok.html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2381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Федеральные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государственные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образовательные стандарты  основного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4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12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Приказ Министерства образования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науки РФ от 17.12.2010 </a:t>
                      </a:r>
                      <a:r>
                        <a:rPr sz="14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г.,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1897 (в 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ред.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от 31.12.2015 </a:t>
                      </a:r>
                      <a:r>
                        <a:rPr sz="14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г., </a:t>
                      </a:r>
                      <a:r>
                        <a:rPr sz="14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1577)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http://publication.pravo.gov.ru/Document/View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u="sng" spc="-5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7"/>
                        </a:rPr>
                        <a:t>/0001201602050011?index=20&amp;rangeSize=1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846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092030"/>
                          </a:solidFill>
                          <a:latin typeface="Calibri"/>
                          <a:cs typeface="Calibri"/>
                        </a:rPr>
                        <a:t>Примерные </a:t>
                      </a:r>
                      <a:r>
                        <a:rPr sz="1400" dirty="0">
                          <a:solidFill>
                            <a:srgbClr val="092030"/>
                          </a:solidFill>
                          <a:latin typeface="Calibri"/>
                          <a:cs typeface="Calibri"/>
                        </a:rPr>
                        <a:t>основные </a:t>
                      </a:r>
                      <a:r>
                        <a:rPr sz="1400" spc="-5" dirty="0">
                          <a:solidFill>
                            <a:srgbClr val="092030"/>
                          </a:solidFill>
                          <a:latin typeface="Calibri"/>
                          <a:cs typeface="Calibri"/>
                        </a:rPr>
                        <a:t>образовательные программы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основного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</a:t>
                      </a:r>
                      <a:r>
                        <a:rPr sz="1400" spc="-4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155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Решение ФУМО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общему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образованию  (в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ред.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от 04.02.2020 </a:t>
                      </a:r>
                      <a:r>
                        <a:rPr sz="14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 marR="1409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https://fgosreestr.ru/registry/пооп_ооо_06-02- </a:t>
                      </a:r>
                      <a:r>
                        <a:rPr sz="1400" spc="-10" dirty="0">
                          <a:solidFill>
                            <a:srgbClr val="6B9F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8"/>
                        </a:rPr>
                        <a:t>2020/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Федеральный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перечень</a:t>
                      </a:r>
                      <a:r>
                        <a:rPr sz="1400" spc="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учебников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приказ Министерства просвещения</a:t>
                      </a:r>
                      <a:r>
                        <a:rPr sz="14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№345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от 28.12.2018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 marR="927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https://rulaws.ru/acts/Prikaz- </a:t>
                      </a:r>
                      <a:r>
                        <a:rPr sz="1400" spc="-10" dirty="0">
                          <a:solidFill>
                            <a:srgbClr val="6B9F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9"/>
                        </a:rPr>
                        <a:t>Minprosvescheniya-Rossii-ot-28.12.2018-N-345/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приказ Министерства просвещения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632 от 22.11.2019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https://docs.edu.gov.ru/document/444714232c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0"/>
                        </a:rPr>
                        <a:t>f3aff28e7b363309aa7fcb/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 marR="1536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Санитарно-эпидемиологические требования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к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условиям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организации обучения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общеобразовательных</a:t>
                      </a:r>
                      <a:r>
                        <a:rPr sz="1400" spc="4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учреждениях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«Об утверждении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СанПиН</a:t>
                      </a:r>
                      <a:r>
                        <a:rPr sz="1400" spc="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2.4.2.2821-10»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13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Постановление </a:t>
                      </a:r>
                      <a:r>
                        <a:rPr sz="1400" spc="-2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Главного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государственн.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санитарного врача РФ от 29.12.2010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189 (в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ред.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от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22.05.2019г.)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1"/>
                        </a:rPr>
                        <a:t>http://www.consultant.ru/document/cons_doc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2"/>
                        </a:rPr>
                        <a:t>_LAW_111395/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2493">
                <a:tc rowSpan="2">
                  <a:txBody>
                    <a:bodyPr/>
                    <a:lstStyle/>
                    <a:p>
                      <a:pPr marL="91440" marR="337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«Об утверждении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перечня 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средств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обучения и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воспитания, 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необходимых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для реализации образовательных программ 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начального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общего,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основного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400" spc="-1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среднего общего 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образования, соответствующих современным условиям  обучения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….., по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созданию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……новых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мест</a:t>
                      </a:r>
                      <a:r>
                        <a:rPr sz="1400" spc="-9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общеобразовательных организациях</a:t>
                      </a:r>
                      <a:r>
                        <a:rPr sz="1400" spc="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….»;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приказ Министерства просвещения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РФ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№ </a:t>
                      </a:r>
                      <a:r>
                        <a:rPr sz="1400" spc="-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465 от 03.09.2019</a:t>
                      </a:r>
                      <a:r>
                        <a:rPr sz="1400" spc="-1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171717"/>
                          </a:solidFill>
                          <a:latin typeface="Calibri"/>
                          <a:cs typeface="Calibri"/>
                        </a:rPr>
                        <a:t>г.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3"/>
                        </a:rPr>
                        <a:t>http://www.consultant.ru/document/cons_doc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8270" marR="151765">
                        <a:lnSpc>
                          <a:spcPct val="110000"/>
                        </a:lnSpc>
                      </a:pPr>
                      <a:r>
                        <a:rPr sz="1400" u="sng" spc="-5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3"/>
                        </a:rPr>
                        <a:t>_LAW_341857/2ff7a8c72de3994f30496a0ccbb </a:t>
                      </a:r>
                      <a:r>
                        <a:rPr sz="1400" spc="-5" dirty="0">
                          <a:solidFill>
                            <a:srgbClr val="6B9F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10" dirty="0">
                          <a:solidFill>
                            <a:srgbClr val="6B9F24"/>
                          </a:solidFill>
                          <a:uFill>
                            <a:solidFill>
                              <a:srgbClr val="6B9F24"/>
                            </a:solidFill>
                          </a:uFill>
                          <a:latin typeface="Calibri"/>
                          <a:cs typeface="Calibri"/>
                          <a:hlinkClick r:id="rId13"/>
                        </a:rPr>
                        <a:t>1ddafdaddf518/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925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71717"/>
                      </a:solidFill>
                      <a:prstDash val="solid"/>
                    </a:lnL>
                    <a:lnR w="12700">
                      <a:solidFill>
                        <a:srgbClr val="EB1F48"/>
                      </a:solidFill>
                      <a:prstDash val="solid"/>
                    </a:lnR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1F48"/>
                      </a:solidFill>
                      <a:prstDash val="solid"/>
                    </a:lnL>
                    <a:lnR w="12700">
                      <a:solidFill>
                        <a:srgbClr val="171717"/>
                      </a:solidFill>
                      <a:prstDash val="solid"/>
                    </a:lnR>
                    <a:lnB w="12700">
                      <a:solidFill>
                        <a:srgbClr val="17171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9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B1F48"/>
                      </a:solidFill>
                      <a:prstDash val="solid"/>
                    </a:lnR>
                    <a:lnT w="12700">
                      <a:solidFill>
                        <a:srgbClr val="17171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B1F48"/>
                      </a:solidFill>
                      <a:prstDash val="solid"/>
                    </a:lnL>
                    <a:lnT w="12700">
                      <a:solidFill>
                        <a:srgbClr val="17171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84733" y="159511"/>
            <a:ext cx="1023339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C3493"/>
                </a:solidFill>
              </a:rPr>
              <a:t>Нормативные</a:t>
            </a:r>
            <a:r>
              <a:rPr sz="2800" spc="-50" dirty="0">
                <a:solidFill>
                  <a:srgbClr val="2C3493"/>
                </a:solidFill>
              </a:rPr>
              <a:t> </a:t>
            </a:r>
            <a:r>
              <a:rPr sz="2800" spc="-10" dirty="0">
                <a:solidFill>
                  <a:srgbClr val="2C3493"/>
                </a:solidFill>
              </a:rPr>
              <a:t>документы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570" y="1197102"/>
            <a:ext cx="11868785" cy="56598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212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Предметная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область </a:t>
            </a:r>
            <a:r>
              <a:rPr kumimoji="0" b="1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«Технология»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является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необходимым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компонентом общего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всех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школьников,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предоставляя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им  возможность применять на практике знания основ</a:t>
            </a:r>
            <a:r>
              <a:rPr kumimoji="0" b="0" i="0" u="none" strike="noStrike" kern="1200" cap="none" spc="9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наук.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81025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Это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предметная область,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обеспечивающая интеграцию знаний из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областей естественнонаучных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дисциплин,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отражающая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своем 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содержании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общие принципы преобразующей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человека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аспекты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материальной</a:t>
            </a:r>
            <a:r>
              <a:rPr kumimoji="0" b="0" i="0" u="none" strike="noStrike" kern="1200" cap="none" spc="15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Направлена на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гибких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компетенций как комплекса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неспециализированных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надпрофессиональных навыков, </a:t>
            </a:r>
            <a:r>
              <a:rPr kumimoji="0" b="0" i="0" u="none" strike="noStrike" kern="1200" cap="none" spc="-1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которые</a:t>
            </a:r>
            <a:r>
              <a:rPr kumimoji="0" b="0" i="0" u="none" strike="noStrike" kern="1200" cap="none" spc="3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отвечают</a:t>
            </a:r>
            <a:r>
              <a:rPr kumimoji="0" lang="ru-RU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успешное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участие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человека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рабочем процессе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высокую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производительность,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первую очередь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таких,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как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коммуникация, 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креативность,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командное решение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проектных задач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(коллаборация), </a:t>
            </a:r>
            <a:r>
              <a:rPr kumimoji="0" b="0" i="0" u="none" strike="noStrike" kern="1200" cap="none" spc="-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критическое</a:t>
            </a:r>
            <a:r>
              <a:rPr kumimoji="0" b="0" i="0" u="none" strike="noStrike" kern="1200" cap="none" spc="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мышление</a:t>
            </a:r>
            <a:r>
              <a:rPr kumimoji="0" lang="ru-RU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(4К)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70739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Ориентирована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овладение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обучающимися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навыками конкретной предметно-преобразующей деятельности, создание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новых 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ценностей, соответствующих потребностям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</a:t>
            </a:r>
            <a:r>
              <a:rPr kumimoji="0" b="0" i="0" u="none" strike="noStrike" kern="1200" cap="none" spc="10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общества.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Обеспечивает знакомство обучающихся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миром технологий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способами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 применения в общественном</a:t>
            </a:r>
            <a:r>
              <a:rPr kumimoji="0" b="0" i="0" u="none" strike="noStrike" kern="1200" cap="none" spc="30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производстве.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heavy" strike="noStrike" kern="1200" cap="none" spc="-105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Ц</a:t>
            </a:r>
            <a:r>
              <a:rPr kumimoji="0" b="1" i="0" u="none" strike="noStrike" kern="1200" cap="none" spc="69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0" u="heavy" strike="noStrike" kern="1200" cap="none" spc="-1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ели </a:t>
            </a:r>
            <a:r>
              <a:rPr kumimoji="0" b="1" i="0" u="heavy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и задачи </a:t>
            </a:r>
            <a:r>
              <a:rPr kumimoji="0" b="1" i="0" u="heavy" strike="noStrike" kern="1200" cap="none" spc="-1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технологического</a:t>
            </a:r>
            <a:r>
              <a:rPr kumimoji="0" b="1" i="0" u="heavy" strike="noStrike" kern="1200" cap="none" spc="30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b="1" i="0" u="heavy" strike="noStrike" kern="1200" cap="none" spc="-5" normalizeH="0" baseline="0" noProof="0" dirty="0">
                <a:ln>
                  <a:noFill/>
                </a:ln>
                <a:solidFill>
                  <a:srgbClr val="2C3493"/>
                </a:solidFill>
                <a:effectLst/>
                <a:uLnTx/>
                <a:uFill>
                  <a:solidFill>
                    <a:srgbClr val="2C3493"/>
                  </a:solidFill>
                </a:uFill>
                <a:latin typeface="Calibri"/>
                <a:ea typeface="+mn-ea"/>
                <a:cs typeface="Calibri"/>
              </a:rPr>
              <a:t>образования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2405" marR="0" lvl="0" indent="-1803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493"/>
              </a:buClr>
              <a:buSzTx/>
              <a:buFont typeface="Arial"/>
              <a:buChar char="•"/>
              <a:tabLst>
                <a:tab pos="193040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Обеспечение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понимания обучающимися сущности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современных технологий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перспектив их</a:t>
            </a:r>
            <a:r>
              <a:rPr kumimoji="0" b="0" i="0" u="none" strike="noStrike" kern="1200" cap="none" spc="22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2405" marR="0" lvl="0" indent="-1803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 typeface="Arial"/>
              <a:buChar char="•"/>
              <a:tabLst>
                <a:tab pos="193040" algn="l"/>
              </a:tabLst>
              <a:defRPr/>
            </a:pP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технологической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проектно-технологического мышления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b="0" i="0" u="none" strike="noStrike" kern="1200" cap="none" spc="15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5575" marR="62230" lvl="0" indent="-1435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 typeface="Arial"/>
              <a:buChar char="•"/>
              <a:tabLst>
                <a:tab pos="193040" algn="l"/>
              </a:tabLst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информационной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основы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персонального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опыта,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необходимых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определения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обучающимся направлений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своего  дальнейшего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 в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контексте построения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жизненных планов, в первую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очередь касающихся сферы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содержания </a:t>
            </a:r>
            <a:r>
              <a:rPr kumimoji="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будущей  </a:t>
            </a:r>
            <a:r>
              <a:rPr kumimoji="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профессиональной</a:t>
            </a:r>
            <a:r>
              <a:rPr kumimoji="0" b="0" i="0" u="none" strike="noStrike" kern="1200" cap="none" spc="3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деятельности.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085" y="151751"/>
            <a:ext cx="117852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1"/>
                </a:solidFill>
              </a:rPr>
              <a:t>ПРИМЕРНАЯ </a:t>
            </a:r>
            <a:r>
              <a:rPr sz="2400" spc="-20" dirty="0">
                <a:solidFill>
                  <a:schemeClr val="accent1"/>
                </a:solidFill>
              </a:rPr>
              <a:t>ПРОГРАММА </a:t>
            </a:r>
            <a:r>
              <a:rPr sz="2400" spc="-5" dirty="0">
                <a:solidFill>
                  <a:schemeClr val="accent1"/>
                </a:solidFill>
              </a:rPr>
              <a:t>ОСНОВНОЙ </a:t>
            </a:r>
            <a:r>
              <a:rPr sz="2400" spc="-25" dirty="0">
                <a:solidFill>
                  <a:schemeClr val="accent1"/>
                </a:solidFill>
              </a:rPr>
              <a:t>ШКОЛЫ </a:t>
            </a:r>
            <a:r>
              <a:rPr sz="2400" dirty="0">
                <a:solidFill>
                  <a:schemeClr val="accent1"/>
                </a:solidFill>
              </a:rPr>
              <a:t>ПО</a:t>
            </a:r>
            <a:r>
              <a:rPr sz="2400" spc="-15" dirty="0">
                <a:solidFill>
                  <a:schemeClr val="accent1"/>
                </a:solidFill>
              </a:rPr>
              <a:t> </a:t>
            </a:r>
            <a:r>
              <a:rPr sz="2400" spc="-10" dirty="0">
                <a:solidFill>
                  <a:schemeClr val="accent1"/>
                </a:solidFill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18728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3105" y="-20793"/>
            <a:ext cx="1144349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accent1"/>
                </a:solidFill>
              </a:rPr>
              <a:t>Примерный </a:t>
            </a:r>
            <a:r>
              <a:rPr sz="2800" spc="-15" dirty="0">
                <a:solidFill>
                  <a:schemeClr val="accent1"/>
                </a:solidFill>
              </a:rPr>
              <a:t>недельный </a:t>
            </a:r>
            <a:r>
              <a:rPr sz="2800" spc="-5" dirty="0">
                <a:solidFill>
                  <a:schemeClr val="accent1"/>
                </a:solidFill>
              </a:rPr>
              <a:t>учебный план основного </a:t>
            </a:r>
            <a:r>
              <a:rPr sz="2800" spc="-10" dirty="0">
                <a:solidFill>
                  <a:schemeClr val="accent1"/>
                </a:solidFill>
              </a:rPr>
              <a:t>общего</a:t>
            </a:r>
            <a:r>
              <a:rPr sz="2800" spc="6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образования</a:t>
            </a:r>
          </a:p>
        </p:txBody>
      </p:sp>
      <p:sp>
        <p:nvSpPr>
          <p:cNvPr id="9" name="object 9"/>
          <p:cNvSpPr/>
          <p:nvPr/>
        </p:nvSpPr>
        <p:spPr>
          <a:xfrm>
            <a:off x="6752717" y="925067"/>
            <a:ext cx="1809750" cy="476884"/>
          </a:xfrm>
          <a:custGeom>
            <a:avLst/>
            <a:gdLst/>
            <a:ahLst/>
            <a:cxnLst/>
            <a:rect l="l" t="t" r="r" b="b"/>
            <a:pathLst>
              <a:path w="1809750" h="476884">
                <a:moveTo>
                  <a:pt x="0" y="476377"/>
                </a:moveTo>
                <a:lnTo>
                  <a:pt x="180962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38903"/>
              </p:ext>
            </p:extLst>
          </p:nvPr>
        </p:nvGraphicFramePr>
        <p:xfrm>
          <a:off x="6276769" y="1307755"/>
          <a:ext cx="5723887" cy="5136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6855">
                <a:tc row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Предметные</a:t>
                      </a:r>
                      <a:r>
                        <a:rPr sz="1100" b="1" spc="-5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100" b="1" spc="-1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63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Количество </a:t>
                      </a: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часов в</a:t>
                      </a:r>
                      <a:r>
                        <a:rPr sz="1100" b="1" spc="-4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неделю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1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VI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1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VIII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IX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i="1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Обязательная</a:t>
                      </a:r>
                      <a:r>
                        <a:rPr sz="1100" i="1" spc="-2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часть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7">
                <a:tc rowSpan="3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Филология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Русский язык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100" spc="-3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68">
                <a:tc rowSpan="4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100" spc="-4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Алгебра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Геометрия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2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20">
                <a:tc rowSpan="3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Общественно-научные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История </a:t>
                      </a: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России.</a:t>
                      </a:r>
                      <a:r>
                        <a:rPr sz="1100" spc="-5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Всеобщая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53035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1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422">
                <a:tc rowSpan="3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Естественнонаучные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Физика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2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1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168">
                <a:tc row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Музыка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r>
                        <a:rPr sz="1100" spc="-1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79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2C349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ts val="186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2C349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40857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8607">
                <a:tc row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Физическая культура</a:t>
                      </a:r>
                      <a:r>
                        <a:rPr sz="1100" spc="-5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 marR="106045">
                        <a:lnSpc>
                          <a:spcPct val="120000"/>
                        </a:lnSpc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100" spc="-2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безопасности  жизнедеятельности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Основы безопасности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жизнедеятельности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66370" algn="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2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spc="-2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637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456">
                <a:tc grid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Times New Roman"/>
                          <a:cs typeface="Times New Roman"/>
                        </a:rPr>
                        <a:t>145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91344" y="918717"/>
            <a:ext cx="5904656" cy="3483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171450" indent="-1270" algn="ctr">
              <a:lnSpc>
                <a:spcPct val="11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92030"/>
                </a:solidFill>
                <a:latin typeface="Calibri"/>
                <a:cs typeface="Calibri"/>
              </a:rPr>
              <a:t>Примерная </a:t>
            </a:r>
            <a:r>
              <a:rPr sz="1800" b="1" dirty="0">
                <a:solidFill>
                  <a:srgbClr val="092030"/>
                </a:solidFill>
                <a:latin typeface="Calibri"/>
                <a:cs typeface="Calibri"/>
              </a:rPr>
              <a:t>основная </a:t>
            </a:r>
            <a:r>
              <a:rPr sz="1800" b="1" spc="-5" dirty="0">
                <a:solidFill>
                  <a:srgbClr val="092030"/>
                </a:solidFill>
                <a:latin typeface="Calibri"/>
                <a:cs typeface="Calibri"/>
              </a:rPr>
              <a:t>образовательная  программа о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сновного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общего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образования 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(в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редакции от 04.02.2020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г.),</a:t>
            </a:r>
            <a:r>
              <a:rPr sz="1600" spc="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п.3.1</a:t>
            </a:r>
            <a:endParaRPr sz="1600" dirty="0">
              <a:latin typeface="Calibri"/>
              <a:cs typeface="Calibri"/>
            </a:endParaRPr>
          </a:p>
          <a:p>
            <a:pPr marL="12700" marR="514350">
              <a:lnSpc>
                <a:spcPct val="100000"/>
              </a:lnSpc>
            </a:pPr>
            <a:r>
              <a:rPr sz="1600" spc="-5" dirty="0" err="1">
                <a:solidFill>
                  <a:srgbClr val="171717"/>
                </a:solidFill>
                <a:latin typeface="Calibri"/>
                <a:cs typeface="Calibri"/>
              </a:rPr>
              <a:t>Примерный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учебный план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состоит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из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2-х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частей: 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обязательной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части и части,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формируемой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участниками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образовательных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отношений.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600" i="1" spc="-10" dirty="0">
                <a:solidFill>
                  <a:srgbClr val="171717"/>
                </a:solidFill>
                <a:latin typeface="Calibri"/>
                <a:cs typeface="Calibri"/>
              </a:rPr>
              <a:t>Обязательная часть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примерного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учебного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плана 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определяет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состав учебных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предметов обязательных  предметных областей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для всех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имеющих по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данной 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программе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государственную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аккредитацию  образовательных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организаций,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реализующих</a:t>
            </a:r>
            <a:endParaRPr sz="1600" dirty="0">
              <a:latin typeface="Calibri"/>
              <a:cs typeface="Calibri"/>
            </a:endParaRPr>
          </a:p>
          <a:p>
            <a:pPr marL="12700" marR="42672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образовательную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программу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основного общего 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образования, и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учебное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время, отводимое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на их  изучение по классам </a:t>
            </a:r>
            <a:r>
              <a:rPr sz="1600" b="1" spc="-10" dirty="0">
                <a:solidFill>
                  <a:srgbClr val="171717"/>
                </a:solidFill>
                <a:latin typeface="Calibri"/>
                <a:cs typeface="Calibri"/>
              </a:rPr>
              <a:t>(годам)</a:t>
            </a:r>
            <a:r>
              <a:rPr sz="16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1717"/>
                </a:solidFill>
                <a:latin typeface="Calibri"/>
                <a:cs typeface="Calibri"/>
              </a:rPr>
              <a:t>обучения.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C4C10F-A5AC-460E-82EB-3A13DCDDDEAA}"/>
              </a:ext>
            </a:extLst>
          </p:cNvPr>
          <p:cNvSpPr/>
          <p:nvPr/>
        </p:nvSpPr>
        <p:spPr>
          <a:xfrm>
            <a:off x="191344" y="4624342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Согласно ч. 7 ст. 28 Федерального закона от 29.12.2012 № 273-ФЗ "Об образовании в Российской Федерации" образовательная организация несет ответственность за невыполнение или ненадлежащее выполнение функций, отнесенных к ее компетенции, в т. ч.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реализацию не в полном объеме образовательных программ в соответствии с учебным планом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качество образования своих выпускников.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11" y="1133983"/>
            <a:ext cx="11804015" cy="502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Приказ Министерства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образования и науки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России от 31.12.2015 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г.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1577 (пункт</a:t>
            </a:r>
            <a:r>
              <a:rPr kumimoji="0" sz="1600" b="1" i="0" u="none" strike="noStrike" kern="1200" cap="none" spc="27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11.9.)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-40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Изучение </a:t>
            </a:r>
            <a:r>
              <a:rPr kumimoji="0" sz="1600" b="0" i="1" u="heavy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предметной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области </a:t>
            </a:r>
            <a:r>
              <a:rPr kumimoji="0" sz="1600" b="0" i="1" u="heavy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"Технология"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должно</a:t>
            </a:r>
            <a:r>
              <a:rPr kumimoji="0" sz="1600" b="0" i="1" u="heavy" strike="noStrike" kern="1200" cap="none" spc="114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600" b="0" i="1" u="heavy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обеспечить: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Char char="-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инновационной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творческой деятельности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обучающихся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процессе решения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прикладных учебных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задач;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Char char="-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активное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использование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знаний,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полученных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изучении других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учебных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предметов,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сформированных</a:t>
            </a:r>
            <a:r>
              <a:rPr kumimoji="0" sz="1600" b="0" i="0" u="none" strike="noStrike" kern="1200" cap="none" spc="19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УУД;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Char char="-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совершенствование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умений выполнения учебно-исследовательской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проектной</a:t>
            </a:r>
            <a:r>
              <a:rPr kumimoji="0" sz="1600" b="0" i="0" u="none" strike="noStrike" kern="1200" cap="none" spc="14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Char char="-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представлений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 социальных и этических аспектах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научно-технического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прогресса;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1066165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Char char="-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способности придавать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экологическую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направленность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любой деятельности,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проекту;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демонстрировать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экологическое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мышление в разных формах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heavy" strike="noStrike" kern="1200" cap="none" spc="-40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1" u="heavy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Предметные </a:t>
            </a:r>
            <a:r>
              <a:rPr kumimoji="0" sz="1600" b="0" i="1" u="heavy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результаты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изучения </a:t>
            </a:r>
            <a:r>
              <a:rPr kumimoji="0" sz="1600" b="0" i="1" u="heavy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предметной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области </a:t>
            </a:r>
            <a:r>
              <a:rPr kumimoji="0" sz="1600" b="0" i="1" u="heavy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"Технология"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должны</a:t>
            </a:r>
            <a:r>
              <a:rPr kumimoji="0" sz="1600" b="0" i="1" u="heavy" strike="noStrike" kern="1200" cap="none" spc="25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kumimoji="0" sz="1600" b="0" i="1" u="heavy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>
                  <a:solidFill>
                    <a:srgbClr val="171717"/>
                  </a:solidFill>
                </a:uFill>
                <a:latin typeface="Calibri"/>
                <a:ea typeface="+mn-ea"/>
                <a:cs typeface="Calibri"/>
              </a:rPr>
              <a:t>отражать: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1785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/>
              <a:tabLst>
                <a:tab pos="2235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осознание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роли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техники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технологий для прогрессивного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общества;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целостного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представления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техносфере,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сущности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технологической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культуры труда;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уяснение социальных 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экологических последствий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развития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промышленного и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сельскохозяйственного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производства,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энергетики и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транспорта.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5346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/>
              <a:tabLst>
                <a:tab pos="2235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овладение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методами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учебно-исследовательской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проектной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деятельности, решения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творческих задач,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моделирования,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конструирования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эстетического оформления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изделий,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обеспечения сохранности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продуктов</a:t>
            </a:r>
            <a:r>
              <a:rPr kumimoji="0" sz="1600" b="0" i="0" u="none" strike="noStrike" kern="1200" cap="none" spc="27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труда.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2885" marR="0" lvl="0" indent="-2108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/>
              <a:tabLst>
                <a:tab pos="2235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овладение средствами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формами графического отображения объектов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или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процессов,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правилами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выполнения</a:t>
            </a:r>
            <a:r>
              <a:rPr kumimoji="0" sz="1600" b="0" i="0" u="none" strike="noStrike" kern="1200" cap="none" spc="26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графической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документации.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2885" marR="0" lvl="0" indent="-2108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 startAt="4"/>
              <a:tabLst>
                <a:tab pos="2235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умений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устанавливать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взаимосвязь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знаний по разным учебным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предметам для решения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прикладных учебных</a:t>
            </a:r>
            <a:r>
              <a:rPr kumimoji="0" sz="1600" b="0" i="0" u="none" strike="noStrike" kern="1200" cap="none" spc="3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задач.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543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 startAt="4"/>
              <a:tabLst>
                <a:tab pos="2235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развитие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умений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применять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технологии представления,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преобразования 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использования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информации, оценивать возможности и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области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применения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средств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инструментов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ИКТ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современном производстве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или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сфере</a:t>
            </a:r>
            <a:r>
              <a:rPr kumimoji="0" sz="1600" b="0" i="0" u="none" strike="noStrike" kern="1200" cap="none" spc="24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обслуживания.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2885" marR="0" lvl="0" indent="-2108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C3493"/>
              </a:buClr>
              <a:buSzTx/>
              <a:buFontTx/>
              <a:buAutoNum type="arabicParenR" startAt="4"/>
              <a:tabLst>
                <a:tab pos="2235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формирование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представлений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 мире профессий, связанных с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изучаемыми технологиями,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их востребованности на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рынке</a:t>
            </a:r>
            <a:r>
              <a:rPr kumimoji="0" sz="1600" b="0" i="0" u="none" strike="noStrike" kern="1200" cap="none" spc="235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труда.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ts val="10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000" b="1" i="0" u="none" strike="noStrike" kern="1200" cap="none" spc="-5" normalizeH="0" baseline="0" noProof="0" dirty="0">
              <a:ln>
                <a:noFill/>
              </a:ln>
              <a:solidFill>
                <a:srgbClr val="2E2E2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77" y="202438"/>
            <a:ext cx="8884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2E3695"/>
                </a:solidFill>
              </a:rPr>
              <a:t>Требования </a:t>
            </a:r>
            <a:r>
              <a:rPr spc="-20" dirty="0">
                <a:solidFill>
                  <a:srgbClr val="2E3695"/>
                </a:solidFill>
              </a:rPr>
              <a:t>ФГОС </a:t>
            </a:r>
            <a:r>
              <a:rPr spc="-5" dirty="0">
                <a:solidFill>
                  <a:srgbClr val="2E3695"/>
                </a:solidFill>
              </a:rPr>
              <a:t>ООО </a:t>
            </a:r>
            <a:r>
              <a:rPr dirty="0">
                <a:solidFill>
                  <a:srgbClr val="2E3695"/>
                </a:solidFill>
              </a:rPr>
              <a:t>к </a:t>
            </a:r>
            <a:r>
              <a:rPr spc="-20" dirty="0">
                <a:solidFill>
                  <a:srgbClr val="2E3695"/>
                </a:solidFill>
              </a:rPr>
              <a:t>результатам </a:t>
            </a:r>
            <a:r>
              <a:rPr spc="-10" dirty="0">
                <a:solidFill>
                  <a:srgbClr val="2E3695"/>
                </a:solidFill>
              </a:rPr>
              <a:t>технологической</a:t>
            </a:r>
            <a:r>
              <a:rPr spc="35" dirty="0">
                <a:solidFill>
                  <a:srgbClr val="2E3695"/>
                </a:solidFill>
              </a:rPr>
              <a:t> </a:t>
            </a:r>
            <a:r>
              <a:rPr spc="-15" dirty="0">
                <a:solidFill>
                  <a:srgbClr val="2E3695"/>
                </a:solidFill>
              </a:rPr>
              <a:t>подготовки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9064</Words>
  <Application>Microsoft Office PowerPoint</Application>
  <PresentationFormat>Широкоэкранный</PresentationFormat>
  <Paragraphs>817</Paragraphs>
  <Slides>50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50</vt:i4>
      </vt:variant>
    </vt:vector>
  </HeadingPairs>
  <TitlesOfParts>
    <vt:vector size="67" baseType="lpstr">
      <vt:lpstr>Arial</vt:lpstr>
      <vt:lpstr>Arial Narrow</vt:lpstr>
      <vt:lpstr>Calibri</vt:lpstr>
      <vt:lpstr>Calibri Light</vt:lpstr>
      <vt:lpstr>Courier New</vt:lpstr>
      <vt:lpstr>Helvetica</vt:lpstr>
      <vt:lpstr>Helvetica Light</vt:lpstr>
      <vt:lpstr>Open Sans</vt:lpstr>
      <vt:lpstr>Open Sans Light</vt:lpstr>
      <vt:lpstr>Times New Roman</vt:lpstr>
      <vt:lpstr>Verdana</vt:lpstr>
      <vt:lpstr>Wingdings 2</vt:lpstr>
      <vt:lpstr>1_Аспект</vt:lpstr>
      <vt:lpstr>1_Тема Office</vt:lpstr>
      <vt:lpstr>Office Theme</vt:lpstr>
      <vt:lpstr>2_Тема Office</vt:lpstr>
      <vt:lpstr>1_Office Theme</vt:lpstr>
      <vt:lpstr>Обновление содержания технологического образования</vt:lpstr>
      <vt:lpstr>КОНЦЕПЦИЯ ПРЕПОДАВАНИЯ ПРЕДМЕТНОЙ ОБЛАСТИ «ТЕХНОЛОГИЯ» В ОБЩЕОБРАЗОВАТЕЛЬНЫХ ОРГАНИЗАЦИЯХ РОССИЙСКОЙ ФЕДЕРАЦИИ, РЕАЛИЗУЮЩИХ ОСНОВНЫЕ ОБЩЕОБРАЗОВАТЕЛЬНЫЕ ПРОГРАММЫ</vt:lpstr>
      <vt:lpstr>Презентация PowerPoint</vt:lpstr>
      <vt:lpstr>Концептуально-перспективные документы для предметной области «Технология»</vt:lpstr>
      <vt:lpstr>ЦЕЛИ И ЗАДАЧИ МИНИСТЕРСТВА ПРОСВЕЩЕНИЯ РОССИИ НА 2020 ГОД</vt:lpstr>
      <vt:lpstr>Нормативные документы</vt:lpstr>
      <vt:lpstr>ПРИМЕРНАЯ ПРОГРАММА ОСНОВНОЙ ШКОЛЫ ПО ТЕХНОЛОГИИ</vt:lpstr>
      <vt:lpstr>Примерный недельный учебный план основного общего образования</vt:lpstr>
      <vt:lpstr>Требования ФГОС ООО к результатам технологической подготовки</vt:lpstr>
      <vt:lpstr>ПРИМЕРНАЯ ПРОГРАММА ОСНОВНОЙ ШКОЛЫ ПО ТЕХНОЛОГИИ 3 содержательных блока</vt:lpstr>
      <vt:lpstr>ПРИМЕРНАЯ ПРОГРАММА ОСНОВНОЙ ШКОЛЫ ПО ТЕХНОЛОГИИ 3 содержательных блока</vt:lpstr>
      <vt:lpstr>СОДЕРЖАНИЕ ПРИМЕРНОЙ ПРОГРАММЫ ПО МОДУЛЯМ</vt:lpstr>
      <vt:lpstr>ОБНОВЛЕНИЕ СОДЕРЖАНИЯ  ПРЕДМЕТНОЙ ОБЛАСТИ «ТЕХНОЛОГИЯ»</vt:lpstr>
      <vt:lpstr>Презентация PowerPoint</vt:lpstr>
      <vt:lpstr>ПООП ООО. Деление на группы</vt:lpstr>
      <vt:lpstr>СанПиН</vt:lpstr>
      <vt:lpstr>ПЛАНИРУЕМЫЕ РЕЗУЛЬТАТЫ ОСВОЕНИЯ УЧЕБНОЙ ПРОГРАММЫ ПО ТЕХНОЛОГИИ</vt:lpstr>
      <vt:lpstr>ПЛАНИРУЕМЫЕ РЕЗУЛЬТАТЫ ТЕХНОЛОГИЧЕСКОЙ ПОДГОТОВКИ</vt:lpstr>
      <vt:lpstr>ПЛАНИРУЕМЫЕ РЕЗУЛЬТАТЫ ТЕХНОЛОГИЧЕСКОЙ ПОДГОТОВКИ</vt:lpstr>
      <vt:lpstr>ПРЕДМЕТНЫЕ РЕЗУЛЬТАТЫ ОСВОЕНИЯ УЧЕБНОЙ ПРОГРАММЫ ПО БЛОКАМ</vt:lpstr>
      <vt:lpstr>ПРЕДМЕТНЫЕ РЕЗУЛЬТАТЫ ОСВОЕНИЯ УЧЕБНОЙ ПРОГРАММЫ ПО БЛОКАМ</vt:lpstr>
      <vt:lpstr>ПРЕДМЕТНЫЕ РЕЗУЛЬТАТЫ ОСВОЕНИЯ УЧЕБНОЙ ПРОГРАММЫ ПО БЛОКАМ</vt:lpstr>
      <vt:lpstr>ПЛАНИРУЕМЫЕ РЕЗУЛЬТАТЫ ОСВОЕНИЯ УЧЕБНОЙ ПРОГРАММЫ ПО ТЕХНОЛОГИИ – 5 КЛАСС</vt:lpstr>
      <vt:lpstr>ПЛАНИРУЕМЫЕ РЕЗУЛЬТАТЫ ОСВОЕНИЯ УЧЕБНОЙ ПРОГРАММЫ ПО ТЕХНОЛОГИИ – 6 КЛАСС</vt:lpstr>
      <vt:lpstr>ПЛАНИРУЕМЫЕ РЕЗУЛЬТАТЫ ОСВОЕНИЯ УЧЕБНОЙ ПРОГРАММЫ ПО ТЕХНОЛОГИИ – 7 КЛАСС</vt:lpstr>
      <vt:lpstr>ПЛАНИРУЕМЫЕ РЕЗУЛЬТАТЫ ОСВОЕНИЯ УЧЕБНОЙ ПРОГРАММЫ ПО ТЕХНОЛОГИИ – 8 КЛАСС</vt:lpstr>
      <vt:lpstr>ПЛАНИРУЕМЫЕ РЕЗУЛЬТАТЫ ОСВОЕНИЯ УЧЕБНОЙ ПРОГРАММЫ ПО ТЕХНОЛОГИИ – 9 КЛАСС</vt:lpstr>
      <vt:lpstr>Структура рабочей программы</vt:lpstr>
      <vt:lpstr>ПЛАНИРУЕМЫЕ РЕЗУЛЬТАТЫ В РАБОЧЕЙ ПРОГРАММЕ ПО ТЕХНОЛОГИИ</vt:lpstr>
      <vt:lpstr>Обновленное содержание курса технология.  Интеграция с центрами «точка роста»</vt:lpstr>
      <vt:lpstr>Линия УМК «Технология» под ред. В.М. Казакевича</vt:lpstr>
      <vt:lpstr>Особенности линии УМК </vt:lpstr>
      <vt:lpstr>ПООП ООО. Модульная структура</vt:lpstr>
      <vt:lpstr>Линия УМК «Технология» под ред. В.М. Казакевича</vt:lpstr>
      <vt:lpstr>Пользуйтесь возможностями сайта  Technology.Prosv.Ru</vt:lpstr>
      <vt:lpstr>ПОЛЬЗУЙТЕСЬ ВОЗМОЖНОСТЯМИ  ЭЛЕКТРОННОЙ ФОРМЫ УЧЕБНИКОВ</vt:lpstr>
      <vt:lpstr>ПО НАШИМ УЧЕБНИКАМ РАЗРАБОТАНЫ  ИНТЕРАКТИВНЫЕ УРОКИ В РЭШ</vt:lpstr>
      <vt:lpstr>УЧЕБНИКИ ПО ТЕХНОЛОГИИ</vt:lpstr>
      <vt:lpstr>ЭЛЕКТРОННЫЕ ОБРАЗОВАТЕЛЬНЫЕ РЕСУРСЫ: lecta.rosuchebnik.ru  промокод УчимсяДома</vt:lpstr>
      <vt:lpstr>ТЕХНОЛОГИЯ. ПРОФЕССИОНАЛЬНОЕ САМООПРЕДЕЛЕНИЕ ШКОЛЬНИКА.  ЛИЧНОСТЬ. ПРОФЕССИЯ. КАРЬЕРА (8-9 КЛАССЫ), АВТОР – РЕЗАПКИНА Г.В.</vt:lpstr>
      <vt:lpstr>РЕГИСТРИРУЙТЕСЬ НА САЙТЕ ROSUCHEBNIK.RU И ПОЛЬЗУЙТЕСЬ ПРЕИМУЩЕСТВАМИ ЛИЧНОГО КАБИНЕТА</vt:lpstr>
      <vt:lpstr>КАК НАЙТИ МЕТОДИЧЕСКИЕ МАТЕРИАЛЫ К ЛИНИИ УМК?</vt:lpstr>
      <vt:lpstr>КАКИЕ ТИПЫ МЕТОДИЧЕСКИХ ПОСОБИЙ К УМК ДОСТУПНЫ НА САЙТЕ?</vt:lpstr>
      <vt:lpstr>КАК СКАЧАТЬ МЕТОДИЧЕСКИЕ МАТЕРИАЛЫ?</vt:lpstr>
      <vt:lpstr>САЙТ КОРПОРАЦИИ «РОССИЙСКИЙ УЧЕБНИК»: МЕТОДИЧЕСКАЯ ПОМОЩЬ ПО ПРЕДМЕТУ</vt:lpstr>
      <vt:lpstr>ЦЕНТР ДОПОЛНИТЕЛЬНОГО ОБРАЗОВАНИЯ  КОРПОРАЦИИ «РОССИЙСКИЙ УЧЕБНИК»</vt:lpstr>
      <vt:lpstr>ЦЕНТР ДОПОЛНИТЕЛЬНОГО ОБРАЗОВАНИЯ НА ОБРАЗОВАТЕЛЬНОЙ  ПЛАТФОРМЕ LECTA</vt:lpstr>
      <vt:lpstr>Вебинары по разработке рабочих программ по технологии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</dc:title>
  <dc:creator>USER102</dc:creator>
  <cp:lastModifiedBy>Пользователь Windows</cp:lastModifiedBy>
  <cp:revision>105</cp:revision>
  <dcterms:created xsi:type="dcterms:W3CDTF">2019-10-28T14:12:15Z</dcterms:created>
  <dcterms:modified xsi:type="dcterms:W3CDTF">2020-09-21T12:12:15Z</dcterms:modified>
</cp:coreProperties>
</file>